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56" r:id="rId2"/>
    <p:sldId id="257" r:id="rId3"/>
    <p:sldId id="258" r:id="rId4"/>
    <p:sldId id="296" r:id="rId5"/>
    <p:sldId id="297" r:id="rId6"/>
    <p:sldId id="344" r:id="rId7"/>
    <p:sldId id="259" r:id="rId8"/>
    <p:sldId id="260" r:id="rId9"/>
    <p:sldId id="341" r:id="rId10"/>
    <p:sldId id="342" r:id="rId11"/>
    <p:sldId id="310" r:id="rId12"/>
    <p:sldId id="313" r:id="rId13"/>
    <p:sldId id="314" r:id="rId14"/>
    <p:sldId id="315" r:id="rId15"/>
    <p:sldId id="284" r:id="rId16"/>
    <p:sldId id="285" r:id="rId17"/>
    <p:sldId id="303" r:id="rId18"/>
    <p:sldId id="302" r:id="rId19"/>
    <p:sldId id="301" r:id="rId20"/>
    <p:sldId id="317" r:id="rId21"/>
    <p:sldId id="318" r:id="rId22"/>
    <p:sldId id="343" r:id="rId23"/>
    <p:sldId id="320" r:id="rId24"/>
    <p:sldId id="321" r:id="rId25"/>
    <p:sldId id="327" r:id="rId26"/>
    <p:sldId id="328" r:id="rId27"/>
    <p:sldId id="332" r:id="rId28"/>
    <p:sldId id="329" r:id="rId29"/>
    <p:sldId id="334" r:id="rId30"/>
    <p:sldId id="335" r:id="rId31"/>
    <p:sldId id="338" r:id="rId32"/>
    <p:sldId id="336" r:id="rId33"/>
    <p:sldId id="340" r:id="rId34"/>
    <p:sldId id="339" r:id="rId35"/>
    <p:sldId id="346" r:id="rId36"/>
    <p:sldId id="347" r:id="rId37"/>
    <p:sldId id="348" r:id="rId38"/>
    <p:sldId id="287" r:id="rId39"/>
    <p:sldId id="288" r:id="rId40"/>
    <p:sldId id="307" r:id="rId41"/>
    <p:sldId id="267" r:id="rId42"/>
    <p:sldId id="270" r:id="rId43"/>
    <p:sldId id="271" r:id="rId44"/>
    <p:sldId id="308" r:id="rId45"/>
    <p:sldId id="309" r:id="rId46"/>
    <p:sldId id="300" r:id="rId47"/>
    <p:sldId id="305" r:id="rId48"/>
    <p:sldId id="319" r:id="rId49"/>
    <p:sldId id="349" r:id="rId50"/>
    <p:sldId id="350" r:id="rId51"/>
    <p:sldId id="322" r:id="rId52"/>
    <p:sldId id="325" r:id="rId53"/>
    <p:sldId id="330" r:id="rId54"/>
    <p:sldId id="331" r:id="rId55"/>
    <p:sldId id="345" r:id="rId56"/>
  </p:sldIdLst>
  <p:sldSz cx="9144000" cy="6858000" type="screen4x3"/>
  <p:notesSz cx="6858000" cy="9144000"/>
  <p:defaultTextStyle>
    <a:defPPr>
      <a:defRPr lang="ru-RU"/>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27" autoAdjust="0"/>
    <p:restoredTop sz="94660"/>
  </p:normalViewPr>
  <p:slideViewPr>
    <p:cSldViewPr>
      <p:cViewPr varScale="1">
        <p:scale>
          <a:sx n="66" d="100"/>
          <a:sy n="66" d="100"/>
        </p:scale>
        <p:origin x="1508" y="32"/>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171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8C0C4C06-8BC2-4F82-9C99-537B9EB7E0E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ru-RU" altLang="lv-LV"/>
          </a:p>
        </p:txBody>
      </p:sp>
      <p:sp>
        <p:nvSpPr>
          <p:cNvPr id="69635" name="Rectangle 3">
            <a:extLst>
              <a:ext uri="{FF2B5EF4-FFF2-40B4-BE49-F238E27FC236}">
                <a16:creationId xmlns:a16="http://schemas.microsoft.com/office/drawing/2014/main" id="{13D561F1-3A50-4D83-98D7-7A6680531637}"/>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ru-RU" altLang="lv-LV"/>
          </a:p>
        </p:txBody>
      </p:sp>
      <p:sp>
        <p:nvSpPr>
          <p:cNvPr id="69636" name="Rectangle 4">
            <a:extLst>
              <a:ext uri="{FF2B5EF4-FFF2-40B4-BE49-F238E27FC236}">
                <a16:creationId xmlns:a16="http://schemas.microsoft.com/office/drawing/2014/main" id="{C7DAA796-E106-49FA-BC55-788AE0A0482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a:extLst>
              <a:ext uri="{FF2B5EF4-FFF2-40B4-BE49-F238E27FC236}">
                <a16:creationId xmlns:a16="http://schemas.microsoft.com/office/drawing/2014/main" id="{C96050DD-DB6D-4642-84D0-4E63DA64AC9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lv-LV"/>
              <a:t>Click to edit Master text styles</a:t>
            </a:r>
          </a:p>
          <a:p>
            <a:pPr lvl="1"/>
            <a:r>
              <a:rPr lang="ru-RU" altLang="lv-LV"/>
              <a:t>Second level</a:t>
            </a:r>
          </a:p>
          <a:p>
            <a:pPr lvl="2"/>
            <a:r>
              <a:rPr lang="ru-RU" altLang="lv-LV"/>
              <a:t>Third level</a:t>
            </a:r>
          </a:p>
          <a:p>
            <a:pPr lvl="3"/>
            <a:r>
              <a:rPr lang="ru-RU" altLang="lv-LV"/>
              <a:t>Fourth level</a:t>
            </a:r>
          </a:p>
          <a:p>
            <a:pPr lvl="4"/>
            <a:r>
              <a:rPr lang="ru-RU" altLang="lv-LV"/>
              <a:t>Fifth level</a:t>
            </a:r>
          </a:p>
        </p:txBody>
      </p:sp>
      <p:sp>
        <p:nvSpPr>
          <p:cNvPr id="69638" name="Rectangle 6">
            <a:extLst>
              <a:ext uri="{FF2B5EF4-FFF2-40B4-BE49-F238E27FC236}">
                <a16:creationId xmlns:a16="http://schemas.microsoft.com/office/drawing/2014/main" id="{EDA8C575-734D-47B3-B113-23F899D72627}"/>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ru-RU" altLang="lv-LV"/>
          </a:p>
        </p:txBody>
      </p:sp>
      <p:sp>
        <p:nvSpPr>
          <p:cNvPr id="69639" name="Rectangle 7">
            <a:extLst>
              <a:ext uri="{FF2B5EF4-FFF2-40B4-BE49-F238E27FC236}">
                <a16:creationId xmlns:a16="http://schemas.microsoft.com/office/drawing/2014/main" id="{C6434ABE-31A2-4D91-BB1F-66322DFBCEB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D371B036-52E3-453B-9C5B-4628230E561C}" type="slidenum">
              <a:rPr lang="ru-RU" altLang="lv-LV"/>
              <a:pPr/>
              <a:t>‹#›</a:t>
            </a:fld>
            <a:endParaRPr lang="ru-RU" altLang="lv-LV"/>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1E2571B-BAB3-4C2A-B55D-4311A1778EAF}"/>
              </a:ext>
            </a:extLst>
          </p:cNvPr>
          <p:cNvSpPr>
            <a:spLocks noGrp="1" noChangeArrowheads="1"/>
          </p:cNvSpPr>
          <p:nvPr>
            <p:ph type="ctrTitle"/>
          </p:nvPr>
        </p:nvSpPr>
        <p:spPr>
          <a:xfrm>
            <a:off x="250825" y="1820863"/>
            <a:ext cx="5903913" cy="1109662"/>
          </a:xfrm>
          <a:effectLst>
            <a:outerShdw dist="17961" dir="2700000" algn="ctr" rotWithShape="0">
              <a:schemeClr val="bg2"/>
            </a:outerShdw>
          </a:effectLst>
        </p:spPr>
        <p:txBody>
          <a:bodyPr/>
          <a:lstStyle>
            <a:lvl1pPr>
              <a:defRPr sz="3200"/>
            </a:lvl1pPr>
          </a:lstStyle>
          <a:p>
            <a:pPr lvl="0"/>
            <a:r>
              <a:rPr lang="lv-LV" altLang="lv-LV" noProof="0"/>
              <a:t>Rediģēt šablona virsraksta stilu</a:t>
            </a:r>
            <a:endParaRPr lang="ru-RU" altLang="lv-LV" noProof="0"/>
          </a:p>
        </p:txBody>
      </p:sp>
      <p:sp>
        <p:nvSpPr>
          <p:cNvPr id="5123" name="Rectangle 3">
            <a:extLst>
              <a:ext uri="{FF2B5EF4-FFF2-40B4-BE49-F238E27FC236}">
                <a16:creationId xmlns:a16="http://schemas.microsoft.com/office/drawing/2014/main" id="{FDE86227-1C15-4ACD-A48A-1E83B324FBB0}"/>
              </a:ext>
            </a:extLst>
          </p:cNvPr>
          <p:cNvSpPr>
            <a:spLocks noGrp="1" noChangeArrowheads="1"/>
          </p:cNvSpPr>
          <p:nvPr>
            <p:ph type="subTitle" idx="1"/>
          </p:nvPr>
        </p:nvSpPr>
        <p:spPr>
          <a:xfrm>
            <a:off x="250825" y="2708275"/>
            <a:ext cx="5903913" cy="696913"/>
          </a:xfrm>
          <a:effectLst>
            <a:outerShdw dist="17961" dir="2700000" algn="ctr" rotWithShape="0">
              <a:schemeClr val="bg2"/>
            </a:outerShdw>
          </a:effectLst>
        </p:spPr>
        <p:txBody>
          <a:bodyPr/>
          <a:lstStyle>
            <a:lvl1pPr marL="0" indent="0">
              <a:buFontTx/>
              <a:buNone/>
              <a:defRPr sz="2400" b="1"/>
            </a:lvl1pPr>
          </a:lstStyle>
          <a:p>
            <a:pPr lvl="0"/>
            <a:r>
              <a:rPr lang="lv-LV" altLang="lv-LV" noProof="0"/>
              <a:t>Noklikšķiniet, lai rediģētu šablona apakšvirsraksta stilu</a:t>
            </a:r>
            <a:endParaRPr lang="ru-RU" altLang="lv-LV"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81B25D5-AFA6-41F6-969E-7828819FA748}"/>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616418C2-4B6F-44BC-A471-297C34F3F23D}"/>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4016988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24CDE854-8422-4C0C-8178-4FE594411A53}"/>
              </a:ext>
            </a:extLst>
          </p:cNvPr>
          <p:cNvSpPr>
            <a:spLocks noGrp="1"/>
          </p:cNvSpPr>
          <p:nvPr>
            <p:ph type="title" orient="vert"/>
          </p:nvPr>
        </p:nvSpPr>
        <p:spPr>
          <a:xfrm>
            <a:off x="5886450" y="476250"/>
            <a:ext cx="1854200" cy="6119813"/>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56ACC950-52EE-4CFA-8BBE-3BF32B8EB968}"/>
              </a:ext>
            </a:extLst>
          </p:cNvPr>
          <p:cNvSpPr>
            <a:spLocks noGrp="1"/>
          </p:cNvSpPr>
          <p:nvPr>
            <p:ph type="body" orient="vert" idx="1"/>
          </p:nvPr>
        </p:nvSpPr>
        <p:spPr>
          <a:xfrm>
            <a:off x="323850" y="476250"/>
            <a:ext cx="5410200" cy="6119813"/>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351288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E9E64DC-85B1-4D70-B19D-4336BDCB162E}"/>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FEDCF1D7-9934-4DDD-ADE9-B535CE91CC12}"/>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401704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207F2B7-5975-4292-937E-AD255F4119BA}"/>
              </a:ext>
            </a:extLst>
          </p:cNvPr>
          <p:cNvSpPr>
            <a:spLocks noGrp="1"/>
          </p:cNvSpPr>
          <p:nvPr>
            <p:ph type="title"/>
          </p:nvPr>
        </p:nvSpPr>
        <p:spPr>
          <a:xfrm>
            <a:off x="623888" y="1709738"/>
            <a:ext cx="7886700" cy="2852737"/>
          </a:xfrm>
        </p:spPr>
        <p:txBody>
          <a:bodyPr anchor="b"/>
          <a:lstStyle>
            <a:lvl1pPr>
              <a:defRPr sz="6000"/>
            </a:lvl1pPr>
          </a:lstStyle>
          <a:p>
            <a:r>
              <a:rPr lang="lv-LV"/>
              <a:t>Rediģēt šablona virsraksta stilu</a:t>
            </a:r>
          </a:p>
        </p:txBody>
      </p:sp>
      <p:sp>
        <p:nvSpPr>
          <p:cNvPr id="3" name="Teksta vietturis 2">
            <a:extLst>
              <a:ext uri="{FF2B5EF4-FFF2-40B4-BE49-F238E27FC236}">
                <a16:creationId xmlns:a16="http://schemas.microsoft.com/office/drawing/2014/main" id="{0993E2C0-2FBA-4DE0-9427-2D759629732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lv-LV"/>
              <a:t>Noklikšķiniet, lai rediģētu šablona teksta stilus</a:t>
            </a:r>
          </a:p>
        </p:txBody>
      </p:sp>
    </p:spTree>
    <p:extLst>
      <p:ext uri="{BB962C8B-B14F-4D97-AF65-F5344CB8AC3E}">
        <p14:creationId xmlns:p14="http://schemas.microsoft.com/office/powerpoint/2010/main" val="369546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C839F71-EFB1-4747-880D-54E2D4ECBD09}"/>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D771CAD6-DB80-48B4-B3FE-B1FA545A09C8}"/>
              </a:ext>
            </a:extLst>
          </p:cNvPr>
          <p:cNvSpPr>
            <a:spLocks noGrp="1"/>
          </p:cNvSpPr>
          <p:nvPr>
            <p:ph sz="half" idx="1"/>
          </p:nvPr>
        </p:nvSpPr>
        <p:spPr>
          <a:xfrm>
            <a:off x="323850" y="1773238"/>
            <a:ext cx="3632200" cy="4822825"/>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24F5C727-4B5F-453C-85DD-6DF4FBD86231}"/>
              </a:ext>
            </a:extLst>
          </p:cNvPr>
          <p:cNvSpPr>
            <a:spLocks noGrp="1"/>
          </p:cNvSpPr>
          <p:nvPr>
            <p:ph sz="half" idx="2"/>
          </p:nvPr>
        </p:nvSpPr>
        <p:spPr>
          <a:xfrm>
            <a:off x="4108450" y="1773238"/>
            <a:ext cx="3632200" cy="4822825"/>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1528353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921754B-114F-4DFE-B005-14D927708DAB}"/>
              </a:ext>
            </a:extLst>
          </p:cNvPr>
          <p:cNvSpPr>
            <a:spLocks noGrp="1"/>
          </p:cNvSpPr>
          <p:nvPr>
            <p:ph type="title"/>
          </p:nvPr>
        </p:nvSpPr>
        <p:spPr>
          <a:xfrm>
            <a:off x="630238" y="365125"/>
            <a:ext cx="78867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5B781243-CD72-48F5-9CE3-DE8B91180C4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1C7035C2-39EC-4A68-8144-DC16C5BC61BA}"/>
              </a:ext>
            </a:extLst>
          </p:cNvPr>
          <p:cNvSpPr>
            <a:spLocks noGrp="1"/>
          </p:cNvSpPr>
          <p:nvPr>
            <p:ph sz="half" idx="2"/>
          </p:nvPr>
        </p:nvSpPr>
        <p:spPr>
          <a:xfrm>
            <a:off x="630238" y="2505075"/>
            <a:ext cx="3868737"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22936285-ACE1-4165-A8C3-70A7F0D5F0E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16BAC762-65C1-4C65-B191-12905D6F7BCC}"/>
              </a:ext>
            </a:extLst>
          </p:cNvPr>
          <p:cNvSpPr>
            <a:spLocks noGrp="1"/>
          </p:cNvSpPr>
          <p:nvPr>
            <p:ph sz="quarter" idx="4"/>
          </p:nvPr>
        </p:nvSpPr>
        <p:spPr>
          <a:xfrm>
            <a:off x="4629150" y="2505075"/>
            <a:ext cx="3887788"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123204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A2EA304-D1C4-4915-B6CE-A199B8401DE1}"/>
              </a:ext>
            </a:extLst>
          </p:cNvPr>
          <p:cNvSpPr>
            <a:spLocks noGrp="1"/>
          </p:cNvSpPr>
          <p:nvPr>
            <p:ph type="title"/>
          </p:nvPr>
        </p:nvSpPr>
        <p:spPr/>
        <p:txBody>
          <a:bodyPr/>
          <a:lstStyle/>
          <a:p>
            <a:r>
              <a:rPr lang="lv-LV"/>
              <a:t>Rediģēt šablona virsraksta stilu</a:t>
            </a:r>
          </a:p>
        </p:txBody>
      </p:sp>
    </p:spTree>
    <p:extLst>
      <p:ext uri="{BB962C8B-B14F-4D97-AF65-F5344CB8AC3E}">
        <p14:creationId xmlns:p14="http://schemas.microsoft.com/office/powerpoint/2010/main" val="3564078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17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5CD6F2F-3DF7-473B-9004-4A8AF64C3B55}"/>
              </a:ext>
            </a:extLst>
          </p:cNvPr>
          <p:cNvSpPr>
            <a:spLocks noGrp="1"/>
          </p:cNvSpPr>
          <p:nvPr>
            <p:ph type="title"/>
          </p:nvPr>
        </p:nvSpPr>
        <p:spPr>
          <a:xfrm>
            <a:off x="630238" y="457200"/>
            <a:ext cx="2949575" cy="1600200"/>
          </a:xfrm>
        </p:spPr>
        <p:txBody>
          <a:bodyPr anchor="b"/>
          <a:lstStyle>
            <a:lvl1pPr>
              <a:defRPr sz="3200"/>
            </a:lvl1pPr>
          </a:lstStyle>
          <a:p>
            <a:r>
              <a:rPr lang="lv-LV"/>
              <a:t>Rediģēt šablona virsraksta stilu</a:t>
            </a:r>
          </a:p>
        </p:txBody>
      </p:sp>
      <p:sp>
        <p:nvSpPr>
          <p:cNvPr id="3" name="Satura vietturis 2">
            <a:extLst>
              <a:ext uri="{FF2B5EF4-FFF2-40B4-BE49-F238E27FC236}">
                <a16:creationId xmlns:a16="http://schemas.microsoft.com/office/drawing/2014/main" id="{079735E8-1EF6-42A5-94B1-F9B321B4AE9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A6DE7266-FA1E-412E-9D73-94B8B471DE2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Tree>
    <p:extLst>
      <p:ext uri="{BB962C8B-B14F-4D97-AF65-F5344CB8AC3E}">
        <p14:creationId xmlns:p14="http://schemas.microsoft.com/office/powerpoint/2010/main" val="425695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E1FFA6B-B607-4AC6-8E76-EE81C9173674}"/>
              </a:ext>
            </a:extLst>
          </p:cNvPr>
          <p:cNvSpPr>
            <a:spLocks noGrp="1"/>
          </p:cNvSpPr>
          <p:nvPr>
            <p:ph type="title"/>
          </p:nvPr>
        </p:nvSpPr>
        <p:spPr>
          <a:xfrm>
            <a:off x="630238" y="457200"/>
            <a:ext cx="2949575" cy="1600200"/>
          </a:xfrm>
        </p:spPr>
        <p:txBody>
          <a:bodyPr anchor="b"/>
          <a:lstStyle>
            <a:lvl1pPr>
              <a:defRPr sz="3200"/>
            </a:lvl1pPr>
          </a:lstStyle>
          <a:p>
            <a:r>
              <a:rPr lang="lv-LV"/>
              <a:t>Rediģēt šablona virsraksta stilu</a:t>
            </a:r>
          </a:p>
        </p:txBody>
      </p:sp>
      <p:sp>
        <p:nvSpPr>
          <p:cNvPr id="3" name="Attēla vietturis 2">
            <a:extLst>
              <a:ext uri="{FF2B5EF4-FFF2-40B4-BE49-F238E27FC236}">
                <a16:creationId xmlns:a16="http://schemas.microsoft.com/office/drawing/2014/main" id="{7B612A02-D9C0-4BF8-B411-232A638851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a:t>Noklikšķiniet uz ikonas, lai pievienotu attēlu</a:t>
            </a:r>
          </a:p>
        </p:txBody>
      </p:sp>
      <p:sp>
        <p:nvSpPr>
          <p:cNvPr id="4" name="Teksta vietturis 3">
            <a:extLst>
              <a:ext uri="{FF2B5EF4-FFF2-40B4-BE49-F238E27FC236}">
                <a16:creationId xmlns:a16="http://schemas.microsoft.com/office/drawing/2014/main" id="{3419910C-85A0-4CAE-BD47-19CE55D333D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Tree>
    <p:extLst>
      <p:ext uri="{BB962C8B-B14F-4D97-AF65-F5344CB8AC3E}">
        <p14:creationId xmlns:p14="http://schemas.microsoft.com/office/powerpoint/2010/main" val="1405419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874D871-2D81-46E7-85EF-8BF40A146B2E}"/>
              </a:ext>
            </a:extLst>
          </p:cNvPr>
          <p:cNvSpPr>
            <a:spLocks noGrp="1" noChangeArrowheads="1"/>
          </p:cNvSpPr>
          <p:nvPr>
            <p:ph type="title"/>
          </p:nvPr>
        </p:nvSpPr>
        <p:spPr bwMode="auto">
          <a:xfrm>
            <a:off x="323850" y="476250"/>
            <a:ext cx="74168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lv-LV" altLang="lv-LV"/>
              <a:t>Rediģēt šablona virsraksta stilu</a:t>
            </a:r>
            <a:endParaRPr lang="ru-RU" altLang="lv-LV"/>
          </a:p>
        </p:txBody>
      </p:sp>
      <p:sp>
        <p:nvSpPr>
          <p:cNvPr id="1027" name="Rectangle 3">
            <a:extLst>
              <a:ext uri="{FF2B5EF4-FFF2-40B4-BE49-F238E27FC236}">
                <a16:creationId xmlns:a16="http://schemas.microsoft.com/office/drawing/2014/main" id="{87C5A3F6-770B-43CD-B6BD-8959F2C6C20F}"/>
              </a:ext>
            </a:extLst>
          </p:cNvPr>
          <p:cNvSpPr>
            <a:spLocks noGrp="1" noChangeArrowheads="1"/>
          </p:cNvSpPr>
          <p:nvPr>
            <p:ph type="body" idx="1"/>
          </p:nvPr>
        </p:nvSpPr>
        <p:spPr bwMode="auto">
          <a:xfrm>
            <a:off x="323850" y="1773238"/>
            <a:ext cx="7416800"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lv-LV" altLang="lv-LV"/>
              <a:t>Noklikšķiniet, lai rediģētu šablona teksta stilus</a:t>
            </a:r>
          </a:p>
          <a:p>
            <a:pPr lvl="1"/>
            <a:r>
              <a:rPr lang="lv-LV" altLang="lv-LV"/>
              <a:t>Otrais līmenis</a:t>
            </a:r>
          </a:p>
          <a:p>
            <a:pPr lvl="2"/>
            <a:r>
              <a:rPr lang="lv-LV" altLang="lv-LV"/>
              <a:t>Trešais līmenis</a:t>
            </a:r>
          </a:p>
          <a:p>
            <a:pPr lvl="3"/>
            <a:r>
              <a:rPr lang="lv-LV" altLang="lv-LV"/>
              <a:t>Ceturtais līmenis</a:t>
            </a:r>
          </a:p>
          <a:p>
            <a:pPr lvl="4"/>
            <a:r>
              <a:rPr lang="lv-LV" altLang="lv-LV"/>
              <a:t>Piektais līmenis</a:t>
            </a:r>
            <a:endParaRPr lang="ru-RU" altLang="lv-LV"/>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600" b="1" kern="1200">
          <a:solidFill>
            <a:srgbClr val="080808"/>
          </a:solidFill>
          <a:latin typeface="+mj-lt"/>
          <a:ea typeface="+mj-ea"/>
          <a:cs typeface="+mj-cs"/>
        </a:defRPr>
      </a:lvl1pPr>
      <a:lvl2pPr algn="l" rtl="0" eaLnBrk="1" fontAlgn="base" hangingPunct="1">
        <a:spcBef>
          <a:spcPct val="0"/>
        </a:spcBef>
        <a:spcAft>
          <a:spcPct val="0"/>
        </a:spcAft>
        <a:defRPr sz="3600" b="1">
          <a:solidFill>
            <a:srgbClr val="080808"/>
          </a:solidFill>
          <a:latin typeface="Arial" panose="020B0604020202020204" pitchFamily="34" charset="0"/>
        </a:defRPr>
      </a:lvl2pPr>
      <a:lvl3pPr algn="l" rtl="0" eaLnBrk="1" fontAlgn="base" hangingPunct="1">
        <a:spcBef>
          <a:spcPct val="0"/>
        </a:spcBef>
        <a:spcAft>
          <a:spcPct val="0"/>
        </a:spcAft>
        <a:defRPr sz="3600" b="1">
          <a:solidFill>
            <a:srgbClr val="080808"/>
          </a:solidFill>
          <a:latin typeface="Arial" panose="020B0604020202020204" pitchFamily="34" charset="0"/>
        </a:defRPr>
      </a:lvl3pPr>
      <a:lvl4pPr algn="l" rtl="0" eaLnBrk="1" fontAlgn="base" hangingPunct="1">
        <a:spcBef>
          <a:spcPct val="0"/>
        </a:spcBef>
        <a:spcAft>
          <a:spcPct val="0"/>
        </a:spcAft>
        <a:defRPr sz="3600" b="1">
          <a:solidFill>
            <a:srgbClr val="080808"/>
          </a:solidFill>
          <a:latin typeface="Arial" panose="020B0604020202020204" pitchFamily="34" charset="0"/>
        </a:defRPr>
      </a:lvl4pPr>
      <a:lvl5pPr algn="l" rtl="0" eaLnBrk="1" fontAlgn="base" hangingPunct="1">
        <a:spcBef>
          <a:spcPct val="0"/>
        </a:spcBef>
        <a:spcAft>
          <a:spcPct val="0"/>
        </a:spcAft>
        <a:defRPr sz="3600" b="1">
          <a:solidFill>
            <a:srgbClr val="080808"/>
          </a:solidFill>
          <a:latin typeface="Arial" panose="020B0604020202020204" pitchFamily="34" charset="0"/>
        </a:defRPr>
      </a:lvl5pPr>
      <a:lvl6pPr marL="457200" algn="l" rtl="0" eaLnBrk="1" fontAlgn="base" hangingPunct="1">
        <a:spcBef>
          <a:spcPct val="0"/>
        </a:spcBef>
        <a:spcAft>
          <a:spcPct val="0"/>
        </a:spcAft>
        <a:defRPr sz="3600" b="1">
          <a:solidFill>
            <a:srgbClr val="080808"/>
          </a:solidFill>
          <a:latin typeface="Arial" panose="020B0604020202020204" pitchFamily="34" charset="0"/>
        </a:defRPr>
      </a:lvl6pPr>
      <a:lvl7pPr marL="914400" algn="l" rtl="0" eaLnBrk="1" fontAlgn="base" hangingPunct="1">
        <a:spcBef>
          <a:spcPct val="0"/>
        </a:spcBef>
        <a:spcAft>
          <a:spcPct val="0"/>
        </a:spcAft>
        <a:defRPr sz="3600" b="1">
          <a:solidFill>
            <a:srgbClr val="080808"/>
          </a:solidFill>
          <a:latin typeface="Arial" panose="020B0604020202020204" pitchFamily="34" charset="0"/>
        </a:defRPr>
      </a:lvl7pPr>
      <a:lvl8pPr marL="1371600" algn="l" rtl="0" eaLnBrk="1" fontAlgn="base" hangingPunct="1">
        <a:spcBef>
          <a:spcPct val="0"/>
        </a:spcBef>
        <a:spcAft>
          <a:spcPct val="0"/>
        </a:spcAft>
        <a:defRPr sz="3600" b="1">
          <a:solidFill>
            <a:srgbClr val="080808"/>
          </a:solidFill>
          <a:latin typeface="Arial" panose="020B0604020202020204" pitchFamily="34" charset="0"/>
        </a:defRPr>
      </a:lvl8pPr>
      <a:lvl9pPr marL="1828800" algn="l" rtl="0" eaLnBrk="1" fontAlgn="base" hangingPunct="1">
        <a:spcBef>
          <a:spcPct val="0"/>
        </a:spcBef>
        <a:spcAft>
          <a:spcPct val="0"/>
        </a:spcAft>
        <a:defRPr sz="3600" b="1">
          <a:solidFill>
            <a:srgbClr val="080808"/>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kern="1200">
          <a:solidFill>
            <a:srgbClr val="080808"/>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080808"/>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080808"/>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08080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4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5" Type="http://schemas.openxmlformats.org/officeDocument/2006/relationships/image" Target="../media/image89.jpg"/><Relationship Id="rId4" Type="http://schemas.openxmlformats.org/officeDocument/2006/relationships/image" Target="../media/image88.jpg"/></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a:extLst>
              <a:ext uri="{FF2B5EF4-FFF2-40B4-BE49-F238E27FC236}">
                <a16:creationId xmlns:a16="http://schemas.microsoft.com/office/drawing/2014/main" id="{2A170F50-3AA5-4E29-A8B4-2B4402EDDB71}"/>
              </a:ext>
            </a:extLst>
          </p:cNvPr>
          <p:cNvSpPr>
            <a:spLocks noGrp="1" noChangeArrowheads="1"/>
          </p:cNvSpPr>
          <p:nvPr>
            <p:ph type="ctrTitle"/>
          </p:nvPr>
        </p:nvSpPr>
        <p:spPr>
          <a:xfrm>
            <a:off x="0" y="2924944"/>
            <a:ext cx="6480720" cy="1599330"/>
          </a:xfrm>
        </p:spPr>
        <p:txBody>
          <a:bodyPr/>
          <a:lstStyle/>
          <a:p>
            <a:pPr algn="ctr"/>
            <a:r>
              <a:rPr lang="lv-LV" altLang="lv-LV" sz="2800" dirty="0">
                <a:latin typeface="+mn-lt"/>
              </a:rPr>
              <a:t>PIEREDZES APMAIŅAS</a:t>
            </a:r>
            <a:br>
              <a:rPr lang="lv-LV" altLang="lv-LV" sz="2800" dirty="0">
                <a:latin typeface="+mn-lt"/>
              </a:rPr>
            </a:br>
            <a:r>
              <a:rPr lang="lv-LV" altLang="lv-LV" sz="2800" dirty="0">
                <a:latin typeface="+mn-lt"/>
              </a:rPr>
              <a:t> PASĀKUMS</a:t>
            </a:r>
            <a:br>
              <a:rPr lang="lv-LV" altLang="lv-LV" sz="2800" dirty="0">
                <a:latin typeface="+mn-lt"/>
              </a:rPr>
            </a:br>
            <a:br>
              <a:rPr lang="lv-LV" altLang="lv-LV" sz="2800" dirty="0">
                <a:latin typeface="+mn-lt"/>
              </a:rPr>
            </a:br>
            <a:r>
              <a:rPr lang="lv-LV" altLang="lv-LV" sz="2800" dirty="0">
                <a:latin typeface="+mn-lt"/>
              </a:rPr>
              <a:t>«</a:t>
            </a:r>
            <a:r>
              <a:rPr lang="lv-LV" altLang="lv-LV" i="1" dirty="0"/>
              <a:t>STEAM aktivitātes</a:t>
            </a:r>
            <a:br>
              <a:rPr lang="lv-LV" altLang="lv-LV" i="1" dirty="0"/>
            </a:br>
            <a:r>
              <a:rPr lang="lv-LV" altLang="lv-LV" i="1" dirty="0">
                <a:latin typeface="Tahoma" panose="020B0604030504040204" pitchFamily="34" charset="0"/>
              </a:rPr>
              <a:t>lasītprasmes veicināšanai</a:t>
            </a:r>
            <a:br>
              <a:rPr lang="lv-LV" altLang="lv-LV" i="1" dirty="0">
                <a:latin typeface="Tahoma" panose="020B0604030504040204" pitchFamily="34" charset="0"/>
              </a:rPr>
            </a:br>
            <a:r>
              <a:rPr lang="lv-LV" altLang="lv-LV" i="1" dirty="0">
                <a:latin typeface="Tahoma" panose="020B0604030504040204" pitchFamily="34" charset="0"/>
              </a:rPr>
              <a:t>pirmsskolā»</a:t>
            </a:r>
            <a:br>
              <a:rPr lang="lv-LV" altLang="lv-LV" i="1" dirty="0">
                <a:latin typeface="Tahoma" panose="020B0604030504040204" pitchFamily="34" charset="0"/>
              </a:rPr>
            </a:br>
            <a:br>
              <a:rPr lang="lv-LV" altLang="lv-LV" dirty="0">
                <a:latin typeface="Tahoma" panose="020B0604030504040204" pitchFamily="34" charset="0"/>
              </a:rPr>
            </a:br>
            <a:br>
              <a:rPr lang="lv-LV" altLang="lv-LV" sz="2000" dirty="0">
                <a:latin typeface="+mn-lt"/>
              </a:rPr>
            </a:br>
            <a:br>
              <a:rPr lang="lv-LV" altLang="lv-LV" dirty="0">
                <a:latin typeface="Tahoma" panose="020B0604030504040204" pitchFamily="34" charset="0"/>
              </a:rPr>
            </a:br>
            <a:br>
              <a:rPr lang="lv-LV" altLang="lv-LV" dirty="0">
                <a:latin typeface="Tahoma" panose="020B0604030504040204" pitchFamily="34" charset="0"/>
              </a:rPr>
            </a:br>
            <a:endParaRPr lang="en-US" altLang="lv-LV" dirty="0">
              <a:latin typeface="Tahoma" panose="020B0604030504040204" pitchFamily="34" charset="0"/>
            </a:endParaRPr>
          </a:p>
        </p:txBody>
      </p:sp>
      <p:sp>
        <p:nvSpPr>
          <p:cNvPr id="34829" name="Rectangle 13">
            <a:extLst>
              <a:ext uri="{FF2B5EF4-FFF2-40B4-BE49-F238E27FC236}">
                <a16:creationId xmlns:a16="http://schemas.microsoft.com/office/drawing/2014/main" id="{1B4DDA76-B8AF-494B-B0BD-0FDF5CE9FE14}"/>
              </a:ext>
            </a:extLst>
          </p:cNvPr>
          <p:cNvSpPr>
            <a:spLocks noGrp="1" noChangeArrowheads="1"/>
          </p:cNvSpPr>
          <p:nvPr>
            <p:ph type="subTitle" idx="1"/>
          </p:nvPr>
        </p:nvSpPr>
        <p:spPr>
          <a:xfrm>
            <a:off x="179512" y="4293096"/>
            <a:ext cx="6912768" cy="2564904"/>
          </a:xfrm>
        </p:spPr>
        <p:txBody>
          <a:bodyPr/>
          <a:lstStyle/>
          <a:p>
            <a:endParaRPr lang="lv-LV" altLang="lv-LV" sz="2000" dirty="0"/>
          </a:p>
          <a:p>
            <a:endParaRPr lang="uk-UA" altLang="lv-LV" dirty="0"/>
          </a:p>
        </p:txBody>
      </p:sp>
      <p:pic>
        <p:nvPicPr>
          <p:cNvPr id="4" name="Рисунок 2">
            <a:extLst>
              <a:ext uri="{FF2B5EF4-FFF2-40B4-BE49-F238E27FC236}">
                <a16:creationId xmlns:a16="http://schemas.microsoft.com/office/drawing/2014/main" id="{9638CD7A-BB56-4754-8F01-70C5A2060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4368" y="278574"/>
            <a:ext cx="1046110" cy="1440160"/>
          </a:xfrm>
          <a:prstGeom prst="rect">
            <a:avLst/>
          </a:prstGeom>
        </p:spPr>
      </p:pic>
      <p:sp>
        <p:nvSpPr>
          <p:cNvPr id="3" name="TextBox 2"/>
          <p:cNvSpPr txBox="1"/>
          <p:nvPr/>
        </p:nvSpPr>
        <p:spPr>
          <a:xfrm flipH="1">
            <a:off x="369247" y="5013176"/>
            <a:ext cx="3482673" cy="1754326"/>
          </a:xfrm>
          <a:prstGeom prst="rect">
            <a:avLst/>
          </a:prstGeom>
          <a:noFill/>
        </p:spPr>
        <p:txBody>
          <a:bodyPr wrap="square" rtlCol="0">
            <a:spAutoFit/>
          </a:bodyPr>
          <a:lstStyle/>
          <a:p>
            <a:r>
              <a:rPr lang="lv-LV" dirty="0">
                <a:solidFill>
                  <a:schemeClr val="tx2"/>
                </a:solidFill>
                <a:latin typeface="+mn-lt"/>
              </a:rPr>
              <a:t>Benita Strode</a:t>
            </a:r>
          </a:p>
          <a:p>
            <a:r>
              <a:rPr lang="lv-LV" dirty="0">
                <a:solidFill>
                  <a:schemeClr val="tx2"/>
                </a:solidFill>
                <a:latin typeface="+mn-lt"/>
              </a:rPr>
              <a:t>Jeļena </a:t>
            </a:r>
            <a:r>
              <a:rPr lang="lv-LV" dirty="0" err="1">
                <a:solidFill>
                  <a:schemeClr val="tx2"/>
                </a:solidFill>
                <a:latin typeface="+mn-lt"/>
              </a:rPr>
              <a:t>Dimitrijeva</a:t>
            </a:r>
            <a:endParaRPr lang="lv-LV" dirty="0">
              <a:solidFill>
                <a:schemeClr val="tx2"/>
              </a:solidFill>
              <a:latin typeface="+mn-lt"/>
            </a:endParaRPr>
          </a:p>
          <a:p>
            <a:r>
              <a:rPr lang="lv-LV" dirty="0">
                <a:solidFill>
                  <a:schemeClr val="tx2"/>
                </a:solidFill>
                <a:latin typeface="+mn-lt"/>
              </a:rPr>
              <a:t>DAUGAVPILS 27PII</a:t>
            </a:r>
          </a:p>
          <a:p>
            <a:endParaRPr lang="lv-LV" dirty="0">
              <a:solidFill>
                <a:schemeClr val="tx2"/>
              </a:solidFill>
              <a:latin typeface="+mn-lt"/>
            </a:endParaRPr>
          </a:p>
          <a:p>
            <a:endParaRPr lang="lv-LV" dirty="0">
              <a:solidFill>
                <a:schemeClr val="tx2"/>
              </a:solidFill>
              <a:latin typeface="+mn-lt"/>
            </a:endParaRPr>
          </a:p>
          <a:p>
            <a:r>
              <a:rPr lang="lv-LV" dirty="0">
                <a:solidFill>
                  <a:schemeClr val="tx2"/>
                </a:solidFill>
                <a:latin typeface="+mn-lt"/>
              </a:rPr>
              <a:t>15.04.2025.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47A81C-E8EE-0980-7E30-0B04391D810C}"/>
              </a:ext>
            </a:extLst>
          </p:cNvPr>
          <p:cNvSpPr txBox="1"/>
          <p:nvPr/>
        </p:nvSpPr>
        <p:spPr>
          <a:xfrm>
            <a:off x="247784" y="216609"/>
            <a:ext cx="7913076" cy="1261884"/>
          </a:xfrm>
          <a:prstGeom prst="rect">
            <a:avLst/>
          </a:prstGeom>
          <a:noFill/>
        </p:spPr>
        <p:txBody>
          <a:bodyPr wrap="square" rtlCol="0">
            <a:spAutoFit/>
          </a:bodyPr>
          <a:lstStyle/>
          <a:p>
            <a:pPr algn="l"/>
            <a:r>
              <a:rPr lang="lv-LV" sz="3600" i="1" dirty="0">
                <a:solidFill>
                  <a:schemeClr val="tx2"/>
                </a:solidFill>
              </a:rPr>
              <a:t>«</a:t>
            </a:r>
            <a:r>
              <a:rPr lang="lv-LV" sz="3600" dirty="0">
                <a:solidFill>
                  <a:schemeClr val="tx2"/>
                </a:solidFill>
              </a:rPr>
              <a:t>Burtu ceļa paklājiņi» </a:t>
            </a:r>
          </a:p>
          <a:p>
            <a:pPr algn="l"/>
            <a:r>
              <a:rPr lang="lv-LV" sz="2000" i="1" dirty="0">
                <a:solidFill>
                  <a:schemeClr val="tx2"/>
                </a:solidFill>
              </a:rPr>
              <a:t>Bērni var iemācīties burtu veidošanu, burtu atpazīšanu un pat burtu skaņas šādā veidā, izmantojot Burtu ceļa paklājiņus. </a:t>
            </a:r>
          </a:p>
        </p:txBody>
      </p:sp>
      <p:pic>
        <p:nvPicPr>
          <p:cNvPr id="6" name="Attēls 5">
            <a:extLst>
              <a:ext uri="{FF2B5EF4-FFF2-40B4-BE49-F238E27FC236}">
                <a16:creationId xmlns:a16="http://schemas.microsoft.com/office/drawing/2014/main" id="{15191C7B-1955-3106-B74C-B5D833A16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84" y="1972124"/>
            <a:ext cx="4914680" cy="36860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Attēls 4">
            <a:extLst>
              <a:ext uri="{FF2B5EF4-FFF2-40B4-BE49-F238E27FC236}">
                <a16:creationId xmlns:a16="http://schemas.microsoft.com/office/drawing/2014/main" id="{EEDBDFFA-A12C-DDB3-4D1D-A8B127B4E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252" y="2820248"/>
            <a:ext cx="4500063" cy="36053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99373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11C3AE-BD8E-D53F-0FE2-69773A8E9593}"/>
              </a:ext>
            </a:extLst>
          </p:cNvPr>
          <p:cNvSpPr>
            <a:spLocks noGrp="1"/>
          </p:cNvSpPr>
          <p:nvPr>
            <p:ph type="title"/>
          </p:nvPr>
        </p:nvSpPr>
        <p:spPr>
          <a:xfrm>
            <a:off x="323851" y="387094"/>
            <a:ext cx="7704534" cy="1080542"/>
          </a:xfrm>
        </p:spPr>
        <p:txBody>
          <a:bodyPr/>
          <a:lstStyle/>
          <a:p>
            <a:r>
              <a:rPr lang="lv-LV" dirty="0"/>
              <a:t>«Atrodi un apvelc burtu»</a:t>
            </a:r>
            <a:br>
              <a:rPr lang="lv-LV" dirty="0"/>
            </a:br>
            <a:r>
              <a:rPr lang="lv-LV" sz="2000" i="1" dirty="0">
                <a:solidFill>
                  <a:schemeClr val="tx2"/>
                </a:solidFill>
              </a:rPr>
              <a:t>Bērni meklē burtu savā lapā un apvelk ar flomāsteri.</a:t>
            </a:r>
            <a:br>
              <a:rPr lang="lv-LV" sz="2000" i="1" dirty="0">
                <a:solidFill>
                  <a:schemeClr val="tx2"/>
                </a:solidFill>
              </a:rPr>
            </a:br>
            <a:r>
              <a:rPr lang="lv-LV" sz="2000" i="1" dirty="0">
                <a:solidFill>
                  <a:schemeClr val="tx2"/>
                </a:solidFill>
              </a:rPr>
              <a:t>(2. posms) </a:t>
            </a:r>
            <a:endParaRPr lang="lv-LV" dirty="0"/>
          </a:p>
        </p:txBody>
      </p:sp>
      <p:pic>
        <p:nvPicPr>
          <p:cNvPr id="4" name="Рисунок 3" descr="Изображение выглядит как в помещении, одежда, стена, ребенок, начинающий ходить&#10;&#10;Контент, сгенерированный ИИ, может содержать ошибки.">
            <a:extLst>
              <a:ext uri="{FF2B5EF4-FFF2-40B4-BE49-F238E27FC236}">
                <a16:creationId xmlns:a16="http://schemas.microsoft.com/office/drawing/2014/main" id="{A2D38FD7-8767-999F-0274-B41C7A171A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20483" y="2826829"/>
            <a:ext cx="4799667" cy="36440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AB85CD04-19C6-A586-FB70-985C9B9D57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3851" y="1855113"/>
            <a:ext cx="4656280" cy="34922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78757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0D0A70-3C57-F774-4D8F-162B11C07748}"/>
              </a:ext>
            </a:extLst>
          </p:cNvPr>
          <p:cNvSpPr>
            <a:spLocks noGrp="1"/>
          </p:cNvSpPr>
          <p:nvPr>
            <p:ph type="title"/>
          </p:nvPr>
        </p:nvSpPr>
        <p:spPr>
          <a:xfrm>
            <a:off x="323850" y="476250"/>
            <a:ext cx="7416800" cy="1034428"/>
          </a:xfrm>
        </p:spPr>
        <p:txBody>
          <a:bodyPr/>
          <a:lstStyle/>
          <a:p>
            <a:r>
              <a:rPr lang="lv-LV" dirty="0"/>
              <a:t>«Pupiņu burts» </a:t>
            </a:r>
            <a:br>
              <a:rPr lang="lv-LV" dirty="0"/>
            </a:br>
            <a:r>
              <a:rPr lang="lv-LV" sz="2000" i="1" dirty="0"/>
              <a:t>Bērni aizpilda burtu D ar pupiņām. </a:t>
            </a:r>
          </a:p>
        </p:txBody>
      </p:sp>
      <p:pic>
        <p:nvPicPr>
          <p:cNvPr id="4" name="Рисунок 3" descr="Изображение выглядит как в помещении, пол, часы, мебель&#10;&#10;Контент, сгенерированный ИИ, может содержать ошибки.">
            <a:extLst>
              <a:ext uri="{FF2B5EF4-FFF2-40B4-BE49-F238E27FC236}">
                <a16:creationId xmlns:a16="http://schemas.microsoft.com/office/drawing/2014/main" id="{4D7B7EB4-AD08-0D97-1B16-C00C27CD4B0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850" y="1862371"/>
            <a:ext cx="4036290" cy="31332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descr="Изображение выглядит как ребенок, начинающий ходить, одежда, Человеческое лицо, в помещении&#10;&#10;Контент, сгенерированный ИИ, может содержать ошибки.">
            <a:extLst>
              <a:ext uri="{FF2B5EF4-FFF2-40B4-BE49-F238E27FC236}">
                <a16:creationId xmlns:a16="http://schemas.microsoft.com/office/drawing/2014/main" id="{E8E3DF88-7194-0D36-9113-EE7FEE93CDC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28453" y="3125266"/>
            <a:ext cx="4391521" cy="33923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55177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CA2C25-30EB-48FC-B235-3760CC81D157}"/>
              </a:ext>
            </a:extLst>
          </p:cNvPr>
          <p:cNvSpPr>
            <a:spLocks noGrp="1"/>
          </p:cNvSpPr>
          <p:nvPr>
            <p:ph type="title"/>
          </p:nvPr>
        </p:nvSpPr>
        <p:spPr>
          <a:xfrm>
            <a:off x="323850" y="476249"/>
            <a:ext cx="7416800" cy="1090379"/>
          </a:xfrm>
        </p:spPr>
        <p:txBody>
          <a:bodyPr/>
          <a:lstStyle/>
          <a:p>
            <a:r>
              <a:rPr lang="lv-LV" dirty="0"/>
              <a:t>«Krāsainie burti»</a:t>
            </a:r>
            <a:br>
              <a:rPr lang="lv-LV" dirty="0"/>
            </a:br>
            <a:r>
              <a:rPr lang="lv-LV" sz="2000" i="1" dirty="0"/>
              <a:t>Bērni aizkrāso burtus. </a:t>
            </a:r>
          </a:p>
        </p:txBody>
      </p:sp>
      <p:pic>
        <p:nvPicPr>
          <p:cNvPr id="6" name="Рисунок 5" descr="Изображение выглядит как человек, одежда, Детское искусство, ребенок, начинающий ходить&#10;&#10;Контент, сгенерированный ИИ, может содержать ошибки.">
            <a:extLst>
              <a:ext uri="{FF2B5EF4-FFF2-40B4-BE49-F238E27FC236}">
                <a16:creationId xmlns:a16="http://schemas.microsoft.com/office/drawing/2014/main" id="{F44CEEA2-23F4-87BC-19DB-D76D1C76291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899" y="1788884"/>
            <a:ext cx="4105142" cy="30788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descr="Изображение выглядит как одежда, в помещении, человек, ребенок, начинающий ходить&#10;&#10;Контент, сгенерированный ИИ, может содержать ошибки.">
            <a:extLst>
              <a:ext uri="{FF2B5EF4-FFF2-40B4-BE49-F238E27FC236}">
                <a16:creationId xmlns:a16="http://schemas.microsoft.com/office/drawing/2014/main" id="{74EBB905-0CFF-A06F-988B-00DB79B8CED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72000" y="3243269"/>
            <a:ext cx="4373641" cy="32802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6561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A6C3D3-F11C-A9CA-1E4F-CCD5E00FEF77}"/>
              </a:ext>
            </a:extLst>
          </p:cNvPr>
          <p:cNvSpPr>
            <a:spLocks noGrp="1"/>
          </p:cNvSpPr>
          <p:nvPr>
            <p:ph type="title"/>
          </p:nvPr>
        </p:nvSpPr>
        <p:spPr>
          <a:xfrm>
            <a:off x="68074" y="297456"/>
            <a:ext cx="7932926" cy="1494692"/>
          </a:xfrm>
        </p:spPr>
        <p:txBody>
          <a:bodyPr/>
          <a:lstStyle/>
          <a:p>
            <a:r>
              <a:rPr lang="lv-LV" dirty="0"/>
              <a:t>« Mannas putraimu vārds»</a:t>
            </a:r>
            <a:br>
              <a:rPr lang="lv-LV" dirty="0"/>
            </a:br>
            <a:r>
              <a:rPr lang="lv-LV" dirty="0"/>
              <a:t> </a:t>
            </a:r>
            <a:r>
              <a:rPr lang="lv-LV" sz="2000" i="1" dirty="0"/>
              <a:t>Bērni ņem sietiņu un sijā mannas putraimus apkārt izliktajiem burtiem, noņem burtus, skatās, kas ir izveidojies. </a:t>
            </a:r>
            <a:br>
              <a:rPr lang="lv-LV" dirty="0"/>
            </a:br>
            <a:endParaRPr lang="lv-LV" dirty="0"/>
          </a:p>
        </p:txBody>
      </p:sp>
      <p:pic>
        <p:nvPicPr>
          <p:cNvPr id="4" name="Рисунок 3" descr="Изображение выглядит как одежда, в помещении, ребенок, начинающий ходить, человек&#10;&#10;Контент, сгенерированный ИИ, может содержать ошибки.">
            <a:extLst>
              <a:ext uri="{FF2B5EF4-FFF2-40B4-BE49-F238E27FC236}">
                <a16:creationId xmlns:a16="http://schemas.microsoft.com/office/drawing/2014/main" id="{52AA8683-E9B8-E69C-2DE3-FDAC485C14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61663" y="3140329"/>
            <a:ext cx="4658487" cy="34938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descr="Изображение выглядит как одежда, ребенок, начинающий ходить, Человеческое лицо, человек&#10;&#10;Контент, сгенерированный ИИ, может содержать ошибки.">
            <a:extLst>
              <a:ext uri="{FF2B5EF4-FFF2-40B4-BE49-F238E27FC236}">
                <a16:creationId xmlns:a16="http://schemas.microsoft.com/office/drawing/2014/main" id="{D6E444DE-F0FF-F4DA-3260-01606BACB22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3850" y="1792148"/>
            <a:ext cx="4556770" cy="34175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80015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C64412-8103-FF45-E0F4-A037FDC980ED}"/>
              </a:ext>
            </a:extLst>
          </p:cNvPr>
          <p:cNvSpPr>
            <a:spLocks noGrp="1"/>
          </p:cNvSpPr>
          <p:nvPr>
            <p:ph type="title"/>
          </p:nvPr>
        </p:nvSpPr>
        <p:spPr>
          <a:xfrm>
            <a:off x="348471" y="124492"/>
            <a:ext cx="7848550" cy="1512590"/>
          </a:xfrm>
        </p:spPr>
        <p:txBody>
          <a:bodyPr/>
          <a:lstStyle/>
          <a:p>
            <a:r>
              <a:rPr lang="lv-LV" dirty="0"/>
              <a:t>«Atrodi savu vārdu un apvelc » </a:t>
            </a:r>
            <a:br>
              <a:rPr lang="lv-LV" dirty="0"/>
            </a:br>
            <a:endParaRPr lang="lv-LV" dirty="0"/>
          </a:p>
        </p:txBody>
      </p:sp>
      <p:pic>
        <p:nvPicPr>
          <p:cNvPr id="5" name="Рисунок 4" descr="Изображение выглядит как Обучение, одежда, мальчик, рукописный текст&#10;&#10;Контент, сгенерированный ИИ, может содержать ошибки.">
            <a:extLst>
              <a:ext uri="{FF2B5EF4-FFF2-40B4-BE49-F238E27FC236}">
                <a16:creationId xmlns:a16="http://schemas.microsoft.com/office/drawing/2014/main" id="{8B4BE1E6-F6CA-07B7-5955-C3F76AB02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93081" y="630431"/>
            <a:ext cx="4501340" cy="71065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28312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человек, одежда, мальчик&#10;&#10;Контент, сгенерированный ИИ, может содержать ошибки.">
            <a:extLst>
              <a:ext uri="{FF2B5EF4-FFF2-40B4-BE49-F238E27FC236}">
                <a16:creationId xmlns:a16="http://schemas.microsoft.com/office/drawing/2014/main" id="{8AF76DD8-0F2C-EE1D-2315-000A4466E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37" y="1811575"/>
            <a:ext cx="4979132" cy="2737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descr="Изображение выглядит как Детское искусство, текст, рисунок, мальчик&#10;&#10;Контент, сгенерированный ИИ, может содержать ошибки.">
            <a:extLst>
              <a:ext uri="{FF2B5EF4-FFF2-40B4-BE49-F238E27FC236}">
                <a16:creationId xmlns:a16="http://schemas.microsoft.com/office/drawing/2014/main" id="{6880756A-CAEF-B172-0EE0-ED9B1CFED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254" y="3684726"/>
            <a:ext cx="4979132" cy="2737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1FC34810-7190-A8D1-3CEA-FFC8C63FB8BB}"/>
              </a:ext>
            </a:extLst>
          </p:cNvPr>
          <p:cNvSpPr txBox="1"/>
          <p:nvPr/>
        </p:nvSpPr>
        <p:spPr>
          <a:xfrm>
            <a:off x="327714" y="435398"/>
            <a:ext cx="7737229" cy="707886"/>
          </a:xfrm>
          <a:prstGeom prst="rect">
            <a:avLst/>
          </a:prstGeom>
          <a:noFill/>
        </p:spPr>
        <p:txBody>
          <a:bodyPr wrap="square" rtlCol="0">
            <a:spAutoFit/>
          </a:bodyPr>
          <a:lstStyle/>
          <a:p>
            <a:pPr algn="l"/>
            <a:r>
              <a:rPr lang="lv-LV" sz="2000" i="1" dirty="0">
                <a:solidFill>
                  <a:schemeClr val="tx2"/>
                </a:solidFill>
              </a:rPr>
              <a:t>Bērni lasa, meklē un apvelk savu vārdu, skaita, cik vārdu ir apvilkts. </a:t>
            </a:r>
          </a:p>
        </p:txBody>
      </p:sp>
    </p:spTree>
    <p:extLst>
      <p:ext uri="{BB962C8B-B14F-4D97-AF65-F5344CB8AC3E}">
        <p14:creationId xmlns:p14="http://schemas.microsoft.com/office/powerpoint/2010/main" val="434821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3" descr="Изображение выглядит как Детское искусство, одежда, рисунок, ребенок, начинающий ходить&#10;&#10;Контент, сгенерированный ИИ, может содержать ошибки.">
            <a:extLst>
              <a:ext uri="{FF2B5EF4-FFF2-40B4-BE49-F238E27FC236}">
                <a16:creationId xmlns:a16="http://schemas.microsoft.com/office/drawing/2014/main" id="{080C4B34-03C0-D25B-7093-EBDE21A36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1700808"/>
            <a:ext cx="3797411" cy="50632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C11EB4BD-3689-50FD-1894-F87E33B73C44}"/>
              </a:ext>
            </a:extLst>
          </p:cNvPr>
          <p:cNvSpPr txBox="1"/>
          <p:nvPr/>
        </p:nvSpPr>
        <p:spPr>
          <a:xfrm>
            <a:off x="-1" y="343700"/>
            <a:ext cx="8088923" cy="1015663"/>
          </a:xfrm>
          <a:prstGeom prst="rect">
            <a:avLst/>
          </a:prstGeom>
          <a:noFill/>
        </p:spPr>
        <p:txBody>
          <a:bodyPr wrap="square" rtlCol="0">
            <a:spAutoFit/>
          </a:bodyPr>
          <a:lstStyle/>
          <a:p>
            <a:pPr algn="l"/>
            <a:r>
              <a:rPr lang="lv-LV" sz="2000" i="1" dirty="0">
                <a:solidFill>
                  <a:schemeClr val="tx2"/>
                </a:solidFill>
              </a:rPr>
              <a:t>,, Saules zaķēns ’’ savā ceļā meklē visus attiecīgos burtus, bērns ar flomāsteri velk līnijas no viena burta līdz nākamajam, savienojot tos vienā virknē. </a:t>
            </a:r>
          </a:p>
        </p:txBody>
      </p:sp>
    </p:spTree>
    <p:extLst>
      <p:ext uri="{BB962C8B-B14F-4D97-AF65-F5344CB8AC3E}">
        <p14:creationId xmlns:p14="http://schemas.microsoft.com/office/powerpoint/2010/main" val="1673592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3" descr="Изображение выглядит как одежда, Детское искусство, в помещении, человек&#10;&#10;Контент, сгенерированный ИИ, может содержать ошибки.">
            <a:extLst>
              <a:ext uri="{FF2B5EF4-FFF2-40B4-BE49-F238E27FC236}">
                <a16:creationId xmlns:a16="http://schemas.microsoft.com/office/drawing/2014/main" id="{F2D3021F-A7C8-AB48-41D2-16103ADD6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844824"/>
            <a:ext cx="5724128" cy="42930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97C8BFD7-C834-490E-95E2-7F2A5FDAC0D3}"/>
              </a:ext>
            </a:extLst>
          </p:cNvPr>
          <p:cNvSpPr txBox="1"/>
          <p:nvPr/>
        </p:nvSpPr>
        <p:spPr>
          <a:xfrm>
            <a:off x="684201" y="366136"/>
            <a:ext cx="7396729" cy="1015663"/>
          </a:xfrm>
          <a:prstGeom prst="rect">
            <a:avLst/>
          </a:prstGeom>
          <a:noFill/>
        </p:spPr>
        <p:txBody>
          <a:bodyPr wrap="square" rtlCol="0">
            <a:spAutoFit/>
          </a:bodyPr>
          <a:lstStyle/>
          <a:p>
            <a:pPr algn="l"/>
            <a:r>
              <a:rPr lang="lv-LV" sz="2000" i="1" dirty="0">
                <a:solidFill>
                  <a:schemeClr val="tx2"/>
                </a:solidFill>
              </a:rPr>
              <a:t>Bērni ar salmiņa palīdzību veicot pūšanas un elpošanas vingrinājumus pārvieto burtus vārdos (burtiņi atrod savu vietu vārdā). </a:t>
            </a:r>
          </a:p>
        </p:txBody>
      </p:sp>
    </p:spTree>
    <p:extLst>
      <p:ext uri="{BB962C8B-B14F-4D97-AF65-F5344CB8AC3E}">
        <p14:creationId xmlns:p14="http://schemas.microsoft.com/office/powerpoint/2010/main" val="2700136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3" descr="Изображение выглядит как человек, одежда, Детское искусство, Человеческое лицо&#10;&#10;Контент, сгенерированный ИИ, может содержать ошибки.">
            <a:extLst>
              <a:ext uri="{FF2B5EF4-FFF2-40B4-BE49-F238E27FC236}">
                <a16:creationId xmlns:a16="http://schemas.microsoft.com/office/drawing/2014/main" id="{3EDEC6F4-9AC1-9B0D-7983-1F3B36F7E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772816"/>
            <a:ext cx="4471392" cy="33535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Рисунок 5" descr="Изображение выглядит как одежда, человек, Детское искусство, девочка&#10;&#10;Контент, сгенерированный ИИ, может содержать ошибки.">
            <a:extLst>
              <a:ext uri="{FF2B5EF4-FFF2-40B4-BE49-F238E27FC236}">
                <a16:creationId xmlns:a16="http://schemas.microsoft.com/office/drawing/2014/main" id="{4792DAE0-6FB0-000B-BC47-7DB0529167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44008" y="2960948"/>
            <a:ext cx="4411125" cy="33083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1866C1D1-A58B-E454-85F4-F38F53D09DAA}"/>
              </a:ext>
            </a:extLst>
          </p:cNvPr>
          <p:cNvSpPr txBox="1"/>
          <p:nvPr/>
        </p:nvSpPr>
        <p:spPr>
          <a:xfrm>
            <a:off x="0" y="740962"/>
            <a:ext cx="7991381" cy="400110"/>
          </a:xfrm>
          <a:prstGeom prst="rect">
            <a:avLst/>
          </a:prstGeom>
          <a:noFill/>
        </p:spPr>
        <p:txBody>
          <a:bodyPr wrap="square" rtlCol="0">
            <a:spAutoFit/>
          </a:bodyPr>
          <a:lstStyle/>
          <a:p>
            <a:pPr algn="l"/>
            <a:r>
              <a:rPr lang="lv-LV" sz="2000" i="1" dirty="0">
                <a:solidFill>
                  <a:schemeClr val="tx2"/>
                </a:solidFill>
              </a:rPr>
              <a:t>Bērni pēc dotā parauga raksta lielo un mazo burtus ar pirkstiem. </a:t>
            </a:r>
          </a:p>
        </p:txBody>
      </p:sp>
    </p:spTree>
    <p:extLst>
      <p:ext uri="{BB962C8B-B14F-4D97-AF65-F5344CB8AC3E}">
        <p14:creationId xmlns:p14="http://schemas.microsoft.com/office/powerpoint/2010/main" val="2146384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87884AA-9EBC-42A0-B5A5-5CECF92E47B2}"/>
              </a:ext>
            </a:extLst>
          </p:cNvPr>
          <p:cNvSpPr>
            <a:spLocks noGrp="1" noChangeArrowheads="1"/>
          </p:cNvSpPr>
          <p:nvPr>
            <p:ph type="title"/>
          </p:nvPr>
        </p:nvSpPr>
        <p:spPr>
          <a:xfrm>
            <a:off x="827585" y="1124744"/>
            <a:ext cx="4752528" cy="216024"/>
          </a:xfrm>
        </p:spPr>
        <p:txBody>
          <a:bodyPr/>
          <a:lstStyle/>
          <a:p>
            <a:r>
              <a:rPr lang="lv-LV" altLang="ko-KR" sz="3200" dirty="0">
                <a:ea typeface="굴림" panose="020B0503020000020004" pitchFamily="34" charset="-127"/>
              </a:rPr>
              <a:t>Kas ir STEAM?</a:t>
            </a:r>
            <a:br>
              <a:rPr lang="lv-LV" altLang="ko-KR" sz="3200" dirty="0">
                <a:ea typeface="굴림" panose="020B0503020000020004" pitchFamily="34" charset="-127"/>
              </a:rPr>
            </a:br>
            <a:endParaRPr lang="uk-UA" altLang="lv-LV" sz="3200" dirty="0"/>
          </a:p>
        </p:txBody>
      </p:sp>
      <p:sp>
        <p:nvSpPr>
          <p:cNvPr id="36867" name="Rectangle 3">
            <a:extLst>
              <a:ext uri="{FF2B5EF4-FFF2-40B4-BE49-F238E27FC236}">
                <a16:creationId xmlns:a16="http://schemas.microsoft.com/office/drawing/2014/main" id="{52599224-A8C7-4FB8-AEE9-DA1121C4E108}"/>
              </a:ext>
            </a:extLst>
          </p:cNvPr>
          <p:cNvSpPr>
            <a:spLocks noGrp="1" noChangeArrowheads="1"/>
          </p:cNvSpPr>
          <p:nvPr>
            <p:ph type="body" idx="1"/>
          </p:nvPr>
        </p:nvSpPr>
        <p:spPr>
          <a:xfrm>
            <a:off x="323850" y="1844675"/>
            <a:ext cx="8208963" cy="4202113"/>
          </a:xfrm>
        </p:spPr>
        <p:txBody>
          <a:bodyPr/>
          <a:lstStyle/>
          <a:p>
            <a:pPr marL="0" indent="0">
              <a:lnSpc>
                <a:spcPct val="80000"/>
              </a:lnSpc>
              <a:buNone/>
            </a:pPr>
            <a:endParaRPr lang="en-US" altLang="ko-KR" sz="2000" dirty="0">
              <a:latin typeface="Verdana" panose="020B0604030504040204" pitchFamily="34" charset="0"/>
              <a:ea typeface="굴림" panose="020B0503020000020004" pitchFamily="34" charset="-127"/>
            </a:endParaRPr>
          </a:p>
          <a:p>
            <a:pPr algn="just"/>
            <a:r>
              <a:rPr lang="lv-LV" sz="1600" dirty="0"/>
              <a:t>Mēs, pirmsskolas izglītības pedagogi, ikdienā strādājot ar dažāda  vecuma bērniem, savā darbā meklējam jaunas idejas, jaunus paņēmienus,  kā ievest pirmsskolniekus interesantā, piedzīvojumiem bagātā,  mūsdienīgajā, mainīgajā tehnoloģiju pasaulē. </a:t>
            </a:r>
          </a:p>
          <a:p>
            <a:pPr algn="just"/>
            <a:r>
              <a:rPr lang="lv-LV" sz="1600" dirty="0"/>
              <a:t>“STEAM” no angļu valodas – zinātne, tehnoloģijas, inženierija, māksla,  matemātika . STEAM – moderna, starpdisciplināra pieeja ar pētījumiem  un inovācijām, kuru tagad pieņem Eiropas izglītībā.  Mēs aprobējam un integrējam mācību procesā STEAM aktivitātes, kuras  palīdz bērniem izprast tēmu savstarpējo saistību un saista mācības ar reālo  dzīvi, kā arī veicina sadarbību starp bērniem. STEAM padarīja mūsu  mācības par radošu mācīšanas vidi. Mūsu audzēkņi padziļināti pētīja un  apguva kādu no izvēlētajām tēmām no dažādiem aspektiem un mācījās  analizēt savu darbu, izdarīt secinājumus un pilnveidot tos. STEAM pieeja  sekmē tādu prasmju attīstību kā radošums, kritiskā domāšana, problēmu  risināšana, sadarbība, kā arī digitālās prasmes. </a:t>
            </a:r>
          </a:p>
          <a:p>
            <a:pPr marL="0" indent="0">
              <a:buNone/>
            </a:pPr>
            <a:r>
              <a:rPr lang="lv-LV" sz="1400" dirty="0"/>
              <a:t>  </a:t>
            </a:r>
          </a:p>
          <a:p>
            <a:endParaRPr lang="en-US" altLang="ko-KR" sz="1400" dirty="0">
              <a:latin typeface="Verdana" panose="020B0604030504040204" pitchFamily="34" charset="0"/>
              <a:ea typeface="굴림" panose="020B0503020000020004" pitchFamily="34" charset="-12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id="{7496BD07-00CF-6EED-45D9-71854A38355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19783" y="3299335"/>
            <a:ext cx="4190704" cy="31430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Attēls 2">
            <a:extLst>
              <a:ext uri="{FF2B5EF4-FFF2-40B4-BE49-F238E27FC236}">
                <a16:creationId xmlns:a16="http://schemas.microsoft.com/office/drawing/2014/main" id="{F6BCC610-D5D6-8243-961E-ACFACA6C60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1987" y="1988482"/>
            <a:ext cx="4467796" cy="33508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68E19D36-486E-DD29-3682-8D3CAA8A6618}"/>
              </a:ext>
            </a:extLst>
          </p:cNvPr>
          <p:cNvSpPr txBox="1"/>
          <p:nvPr/>
        </p:nvSpPr>
        <p:spPr>
          <a:xfrm>
            <a:off x="943174" y="562282"/>
            <a:ext cx="7753217" cy="646331"/>
          </a:xfrm>
          <a:prstGeom prst="rect">
            <a:avLst/>
          </a:prstGeom>
          <a:noFill/>
        </p:spPr>
        <p:txBody>
          <a:bodyPr wrap="square" rtlCol="0">
            <a:spAutoFit/>
          </a:bodyPr>
          <a:lstStyle/>
          <a:p>
            <a:pPr algn="l"/>
            <a:r>
              <a:rPr lang="lv-LV" sz="3600" dirty="0">
                <a:solidFill>
                  <a:schemeClr val="tx2"/>
                </a:solidFill>
              </a:rPr>
              <a:t>«Sniegavīru boulings» </a:t>
            </a:r>
          </a:p>
        </p:txBody>
      </p:sp>
    </p:spTree>
    <p:extLst>
      <p:ext uri="{BB962C8B-B14F-4D97-AF65-F5344CB8AC3E}">
        <p14:creationId xmlns:p14="http://schemas.microsoft.com/office/powerpoint/2010/main" val="3847146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id="{38B3EB4D-9A01-E140-1960-7BA5F2D1C00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3996" y="1925426"/>
            <a:ext cx="4755542" cy="35666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Attēls 2">
            <a:extLst>
              <a:ext uri="{FF2B5EF4-FFF2-40B4-BE49-F238E27FC236}">
                <a16:creationId xmlns:a16="http://schemas.microsoft.com/office/drawing/2014/main" id="{F1916761-0773-65E9-3721-EAB43398312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40674" y="3012475"/>
            <a:ext cx="4659330" cy="33570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7CEBD1D0-7934-0284-EF6A-2D0A422FA37C}"/>
              </a:ext>
            </a:extLst>
          </p:cNvPr>
          <p:cNvSpPr txBox="1"/>
          <p:nvPr/>
        </p:nvSpPr>
        <p:spPr>
          <a:xfrm flipH="1">
            <a:off x="47661" y="0"/>
            <a:ext cx="7889098" cy="1631216"/>
          </a:xfrm>
          <a:prstGeom prst="rect">
            <a:avLst/>
          </a:prstGeom>
          <a:noFill/>
        </p:spPr>
        <p:txBody>
          <a:bodyPr wrap="square" rtlCol="0">
            <a:spAutoFit/>
          </a:bodyPr>
          <a:lstStyle/>
          <a:p>
            <a:pPr algn="l"/>
            <a:r>
              <a:rPr lang="lv-LV" sz="2000" i="1" dirty="0">
                <a:solidFill>
                  <a:schemeClr val="tx2"/>
                </a:solidFill>
              </a:rPr>
              <a:t>Skaņu un burtu saistīšana redzes vārdu aktivitātēs ir visefektīvākais veids, kā bērns var iemācīties jebkuru vārdu. Bērns ripina bumbu, cenšas notriekt ķegli, ja izdodas, ņem to un ,, lasa’’ vārdu uz sniegavīra un meklē attiecīgo vārdu uz dzīvnieku attēla. </a:t>
            </a:r>
          </a:p>
        </p:txBody>
      </p:sp>
    </p:spTree>
    <p:extLst>
      <p:ext uri="{BB962C8B-B14F-4D97-AF65-F5344CB8AC3E}">
        <p14:creationId xmlns:p14="http://schemas.microsoft.com/office/powerpoint/2010/main" val="243764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7776864" cy="1261884"/>
          </a:xfrm>
          <a:prstGeom prst="rect">
            <a:avLst/>
          </a:prstGeom>
        </p:spPr>
        <p:txBody>
          <a:bodyPr wrap="square">
            <a:spAutoFit/>
          </a:bodyPr>
          <a:lstStyle/>
          <a:p>
            <a:r>
              <a:rPr lang="lv-LV" sz="3600" dirty="0">
                <a:solidFill>
                  <a:srgbClr val="080808"/>
                </a:solidFill>
                <a:latin typeface="Arial"/>
                <a:ea typeface="+mj-ea"/>
                <a:cs typeface="+mj-cs"/>
              </a:rPr>
              <a:t>« Magnētisko burtu glezna » </a:t>
            </a:r>
            <a:br>
              <a:rPr lang="lv-LV" sz="3600" dirty="0">
                <a:solidFill>
                  <a:srgbClr val="080808"/>
                </a:solidFill>
                <a:latin typeface="Arial"/>
                <a:ea typeface="+mj-ea"/>
                <a:cs typeface="+mj-cs"/>
              </a:rPr>
            </a:br>
            <a:r>
              <a:rPr lang="lv-LV" sz="2000" i="1" dirty="0">
                <a:solidFill>
                  <a:srgbClr val="080808"/>
                </a:solidFill>
                <a:latin typeface="Arial"/>
                <a:ea typeface="+mj-ea"/>
                <a:cs typeface="+mj-cs"/>
              </a:rPr>
              <a:t>Bērni uz papīra uzpilina guaša krāsu, izvēlas magnētiskos burtus, ar magnētu palīdzību veido  zīmējumu. </a:t>
            </a:r>
            <a:endParaRPr lang="lv-LV" dirty="0"/>
          </a:p>
        </p:txBody>
      </p:sp>
      <p:pic>
        <p:nvPicPr>
          <p:cNvPr id="3" name="Picture 2"/>
          <p:cNvPicPr>
            <a:picLocks noChangeAspect="1"/>
          </p:cNvPicPr>
          <p:nvPr/>
        </p:nvPicPr>
        <p:blipFill>
          <a:blip r:embed="rId2"/>
          <a:stretch>
            <a:fillRect/>
          </a:stretch>
        </p:blipFill>
        <p:spPr>
          <a:xfrm>
            <a:off x="251520" y="1594540"/>
            <a:ext cx="4206605" cy="3231160"/>
          </a:xfrm>
          <a:prstGeom prst="rect">
            <a:avLst/>
          </a:prstGeom>
        </p:spPr>
      </p:pic>
      <p:pic>
        <p:nvPicPr>
          <p:cNvPr id="4" name="Picture 3"/>
          <p:cNvPicPr>
            <a:picLocks noChangeAspect="1"/>
          </p:cNvPicPr>
          <p:nvPr/>
        </p:nvPicPr>
        <p:blipFill>
          <a:blip r:embed="rId3"/>
          <a:stretch>
            <a:fillRect/>
          </a:stretch>
        </p:blipFill>
        <p:spPr>
          <a:xfrm>
            <a:off x="2452367" y="3632936"/>
            <a:ext cx="4011516" cy="3225064"/>
          </a:xfrm>
          <a:prstGeom prst="rect">
            <a:avLst/>
          </a:prstGeom>
        </p:spPr>
      </p:pic>
      <p:pic>
        <p:nvPicPr>
          <p:cNvPr id="5" name="Picture 4"/>
          <p:cNvPicPr>
            <a:picLocks noChangeAspect="1"/>
          </p:cNvPicPr>
          <p:nvPr/>
        </p:nvPicPr>
        <p:blipFill>
          <a:blip r:embed="rId4"/>
          <a:stretch>
            <a:fillRect/>
          </a:stretch>
        </p:blipFill>
        <p:spPr>
          <a:xfrm>
            <a:off x="4534332" y="1950294"/>
            <a:ext cx="4249280" cy="3365284"/>
          </a:xfrm>
          <a:prstGeom prst="rect">
            <a:avLst/>
          </a:prstGeom>
        </p:spPr>
      </p:pic>
    </p:spTree>
    <p:extLst>
      <p:ext uri="{BB962C8B-B14F-4D97-AF65-F5344CB8AC3E}">
        <p14:creationId xmlns:p14="http://schemas.microsoft.com/office/powerpoint/2010/main" val="1866459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id="{8718E6AC-384D-D985-4C15-75B41F036B1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204" y="2100383"/>
            <a:ext cx="4939087" cy="37043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Attēls 2">
            <a:extLst>
              <a:ext uri="{FF2B5EF4-FFF2-40B4-BE49-F238E27FC236}">
                <a16:creationId xmlns:a16="http://schemas.microsoft.com/office/drawing/2014/main" id="{655C6977-308F-6BE5-3690-007E06754B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00710" y="2955637"/>
            <a:ext cx="4939086" cy="37043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7FBE125A-517E-6FE2-5EE0-823158EE4177}"/>
              </a:ext>
            </a:extLst>
          </p:cNvPr>
          <p:cNvSpPr txBox="1"/>
          <p:nvPr/>
        </p:nvSpPr>
        <p:spPr>
          <a:xfrm>
            <a:off x="703385" y="406971"/>
            <a:ext cx="7497440" cy="646331"/>
          </a:xfrm>
          <a:prstGeom prst="rect">
            <a:avLst/>
          </a:prstGeom>
          <a:noFill/>
        </p:spPr>
        <p:txBody>
          <a:bodyPr wrap="square" rtlCol="0">
            <a:spAutoFit/>
          </a:bodyPr>
          <a:lstStyle/>
          <a:p>
            <a:pPr algn="l"/>
            <a:r>
              <a:rPr lang="lv-LV" sz="3600" dirty="0">
                <a:solidFill>
                  <a:schemeClr val="tx2"/>
                </a:solidFill>
              </a:rPr>
              <a:t>«Burtu putu ballīte» </a:t>
            </a:r>
          </a:p>
        </p:txBody>
      </p:sp>
    </p:spTree>
    <p:extLst>
      <p:ext uri="{BB962C8B-B14F-4D97-AF65-F5344CB8AC3E}">
        <p14:creationId xmlns:p14="http://schemas.microsoft.com/office/powerpoint/2010/main" val="2807543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A22AA246-9E9E-B900-2D5D-356F92A7ECC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51719" y="3053329"/>
            <a:ext cx="4740414" cy="35820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Attēls 1">
            <a:extLst>
              <a:ext uri="{FF2B5EF4-FFF2-40B4-BE49-F238E27FC236}">
                <a16:creationId xmlns:a16="http://schemas.microsoft.com/office/drawing/2014/main" id="{CB67E309-4EEE-E1A4-9178-7FB6A5FDE61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300" y="1945722"/>
            <a:ext cx="4740414" cy="33502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A87CE59A-0E3E-0934-41D5-2764220209BE}"/>
              </a:ext>
            </a:extLst>
          </p:cNvPr>
          <p:cNvSpPr txBox="1"/>
          <p:nvPr/>
        </p:nvSpPr>
        <p:spPr>
          <a:xfrm>
            <a:off x="271300" y="376255"/>
            <a:ext cx="7793644" cy="1015663"/>
          </a:xfrm>
          <a:prstGeom prst="rect">
            <a:avLst/>
          </a:prstGeom>
          <a:noFill/>
        </p:spPr>
        <p:txBody>
          <a:bodyPr wrap="square" rtlCol="0">
            <a:spAutoFit/>
          </a:bodyPr>
          <a:lstStyle/>
          <a:p>
            <a:pPr algn="l"/>
            <a:r>
              <a:rPr lang="lv-LV" sz="2000" i="1" dirty="0">
                <a:solidFill>
                  <a:schemeClr val="tx2"/>
                </a:solidFill>
              </a:rPr>
              <a:t>Bērni meklē un nosauc burtus,  ar pirkstu pārvelk burtu kontūras un vēlāk zīmē burtus skūšanās putās un izliek to kontūras no krāsainiem stikliņiem. </a:t>
            </a:r>
          </a:p>
        </p:txBody>
      </p:sp>
    </p:spTree>
    <p:extLst>
      <p:ext uri="{BB962C8B-B14F-4D97-AF65-F5344CB8AC3E}">
        <p14:creationId xmlns:p14="http://schemas.microsoft.com/office/powerpoint/2010/main" val="3032502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0EC4C83-16DF-6F28-B877-3226E7706B64}"/>
              </a:ext>
            </a:extLst>
          </p:cNvPr>
          <p:cNvSpPr>
            <a:spLocks noGrp="1"/>
          </p:cNvSpPr>
          <p:nvPr>
            <p:ph type="title"/>
          </p:nvPr>
        </p:nvSpPr>
        <p:spPr/>
        <p:txBody>
          <a:bodyPr/>
          <a:lstStyle/>
          <a:p>
            <a:r>
              <a:rPr lang="lv-LV" dirty="0">
                <a:solidFill>
                  <a:schemeClr val="tx2"/>
                </a:solidFill>
              </a:rPr>
              <a:t>«Alfabēta  zupas aktivitāte » </a:t>
            </a:r>
          </a:p>
        </p:txBody>
      </p:sp>
      <p:pic>
        <p:nvPicPr>
          <p:cNvPr id="5" name="Attēls 4">
            <a:extLst>
              <a:ext uri="{FF2B5EF4-FFF2-40B4-BE49-F238E27FC236}">
                <a16:creationId xmlns:a16="http://schemas.microsoft.com/office/drawing/2014/main" id="{3FB9C26B-7771-FB8D-05A7-9520B17418E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850" y="2133528"/>
            <a:ext cx="4520327" cy="33902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Satura vietturis 3">
            <a:extLst>
              <a:ext uri="{FF2B5EF4-FFF2-40B4-BE49-F238E27FC236}">
                <a16:creationId xmlns:a16="http://schemas.microsoft.com/office/drawing/2014/main" id="{245B076B-2D27-28B7-980C-7DFAF3127E21}"/>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4232016" y="3282806"/>
            <a:ext cx="4520327" cy="33902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27845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101D087-E256-0F7E-E8FC-36A8AC241C7F}"/>
              </a:ext>
            </a:extLst>
          </p:cNvPr>
          <p:cNvSpPr>
            <a:spLocks noGrp="1"/>
          </p:cNvSpPr>
          <p:nvPr>
            <p:ph type="title"/>
          </p:nvPr>
        </p:nvSpPr>
        <p:spPr>
          <a:xfrm>
            <a:off x="-72673" y="63944"/>
            <a:ext cx="9152728" cy="1654553"/>
          </a:xfrm>
        </p:spPr>
        <p:txBody>
          <a:bodyPr/>
          <a:lstStyle/>
          <a:p>
            <a:r>
              <a:rPr lang="lv-LV" sz="2000" i="1" dirty="0">
                <a:solidFill>
                  <a:schemeClr val="tx2"/>
                </a:solidFill>
              </a:rPr>
              <a:t>Bērni ielej bļodiņās ūdeni, ieber burtus, samaisa,, zupu’’, smeļ ar karoti pa vienam burtam, liek tos uz šķīvja attiecīgā burta kontūras, nosauc burtu.  Lieliski piemērota jautrai  praksei ar burtu identificēšanu un burtu saskaņošanu, var praktizēt burtu atpazīšanu un lielo un mazo burtu saskaņošanu.</a:t>
            </a:r>
          </a:p>
        </p:txBody>
      </p:sp>
      <p:pic>
        <p:nvPicPr>
          <p:cNvPr id="4" name="Attēls 3">
            <a:extLst>
              <a:ext uri="{FF2B5EF4-FFF2-40B4-BE49-F238E27FC236}">
                <a16:creationId xmlns:a16="http://schemas.microsoft.com/office/drawing/2014/main" id="{B45C1857-6944-2877-2606-D496EFB36E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850" y="1988482"/>
            <a:ext cx="4648970" cy="34867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Attēls 4">
            <a:extLst>
              <a:ext uri="{FF2B5EF4-FFF2-40B4-BE49-F238E27FC236}">
                <a16:creationId xmlns:a16="http://schemas.microsoft.com/office/drawing/2014/main" id="{DFB741A4-D9B6-28E6-653F-B833552049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20012" y="2949197"/>
            <a:ext cx="4923988" cy="36929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51934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CE5A7F4-5246-1914-9D47-7E1ABEC1987C}"/>
              </a:ext>
            </a:extLst>
          </p:cNvPr>
          <p:cNvSpPr>
            <a:spLocks noGrp="1"/>
          </p:cNvSpPr>
          <p:nvPr>
            <p:ph type="title"/>
          </p:nvPr>
        </p:nvSpPr>
        <p:spPr>
          <a:xfrm>
            <a:off x="245005" y="-128963"/>
            <a:ext cx="7737231" cy="1943735"/>
          </a:xfrm>
        </p:spPr>
        <p:txBody>
          <a:bodyPr/>
          <a:lstStyle/>
          <a:p>
            <a:r>
              <a:rPr lang="lv-LV" dirty="0"/>
              <a:t>«Alfabēta būvniecības atklājumu tvertne»</a:t>
            </a:r>
            <a:br>
              <a:rPr lang="lv-LV" dirty="0"/>
            </a:br>
            <a:r>
              <a:rPr lang="lv-LV" sz="2000" i="1" dirty="0">
                <a:solidFill>
                  <a:schemeClr val="tx2"/>
                </a:solidFill>
              </a:rPr>
              <a:t>Bērni ar magnēta palīdzību meklē burtus pupiņās, atrastos liek uz alfabēta kartītes, nosauc tos.</a:t>
            </a:r>
            <a:endParaRPr lang="lv-LV" dirty="0"/>
          </a:p>
        </p:txBody>
      </p:sp>
      <p:pic>
        <p:nvPicPr>
          <p:cNvPr id="5" name="Attēls 4">
            <a:extLst>
              <a:ext uri="{FF2B5EF4-FFF2-40B4-BE49-F238E27FC236}">
                <a16:creationId xmlns:a16="http://schemas.microsoft.com/office/drawing/2014/main" id="{D29204AC-AA54-A671-00B6-40503133573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5005" y="1974683"/>
            <a:ext cx="4939589" cy="36589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Attēls 7">
            <a:extLst>
              <a:ext uri="{FF2B5EF4-FFF2-40B4-BE49-F238E27FC236}">
                <a16:creationId xmlns:a16="http://schemas.microsoft.com/office/drawing/2014/main" id="{2E9651D3-C9DD-2C11-636C-0CA2AA8C40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06750" y="3137477"/>
            <a:ext cx="4837250" cy="36279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95047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2D7230D-138F-9982-0566-937E53BC531D}"/>
              </a:ext>
            </a:extLst>
          </p:cNvPr>
          <p:cNvSpPr>
            <a:spLocks noGrp="1"/>
          </p:cNvSpPr>
          <p:nvPr>
            <p:ph type="title"/>
          </p:nvPr>
        </p:nvSpPr>
        <p:spPr>
          <a:xfrm>
            <a:off x="225551" y="100577"/>
            <a:ext cx="8366932" cy="1624704"/>
          </a:xfrm>
        </p:spPr>
        <p:txBody>
          <a:bodyPr/>
          <a:lstStyle/>
          <a:p>
            <a:r>
              <a:rPr lang="lv-LV" dirty="0">
                <a:solidFill>
                  <a:schemeClr val="tx2"/>
                </a:solidFill>
              </a:rPr>
              <a:t>«Magnētisko burtu labirints» </a:t>
            </a:r>
            <a:br>
              <a:rPr lang="lv-LV" dirty="0">
                <a:solidFill>
                  <a:schemeClr val="tx2"/>
                </a:solidFill>
              </a:rPr>
            </a:br>
            <a:r>
              <a:rPr lang="lv-LV" sz="2000" i="1" dirty="0">
                <a:solidFill>
                  <a:schemeClr val="tx2"/>
                </a:solidFill>
              </a:rPr>
              <a:t>Bērni ņem burtu, ar magnēta palīdzību virza tos pa labirinta ejām, kurš pirmais tiks līdz galamērķim. </a:t>
            </a:r>
          </a:p>
        </p:txBody>
      </p:sp>
      <p:pic>
        <p:nvPicPr>
          <p:cNvPr id="4" name="Satura vietturis 3">
            <a:extLst>
              <a:ext uri="{FF2B5EF4-FFF2-40B4-BE49-F238E27FC236}">
                <a16:creationId xmlns:a16="http://schemas.microsoft.com/office/drawing/2014/main" id="{5017595D-87AD-CBB3-8409-53295DBA185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25551" y="1725281"/>
            <a:ext cx="4872017" cy="36540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Attēls 4">
            <a:extLst>
              <a:ext uri="{FF2B5EF4-FFF2-40B4-BE49-F238E27FC236}">
                <a16:creationId xmlns:a16="http://schemas.microsoft.com/office/drawing/2014/main" id="{F504AA4C-FCA1-E3FE-0458-3579BBF2AA4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72000" y="2733607"/>
            <a:ext cx="4582657" cy="34369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93912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61CC9DE-EB85-DC6B-A74A-C4D5B5E0AA45}"/>
              </a:ext>
            </a:extLst>
          </p:cNvPr>
          <p:cNvSpPr>
            <a:spLocks noGrp="1"/>
          </p:cNvSpPr>
          <p:nvPr>
            <p:ph type="title"/>
          </p:nvPr>
        </p:nvSpPr>
        <p:spPr/>
        <p:txBody>
          <a:bodyPr/>
          <a:lstStyle/>
          <a:p>
            <a:r>
              <a:rPr lang="lv-LV" dirty="0"/>
              <a:t>«Vārdu tornis» </a:t>
            </a:r>
          </a:p>
        </p:txBody>
      </p:sp>
      <p:pic>
        <p:nvPicPr>
          <p:cNvPr id="8" name="Attēls 7">
            <a:extLst>
              <a:ext uri="{FF2B5EF4-FFF2-40B4-BE49-F238E27FC236}">
                <a16:creationId xmlns:a16="http://schemas.microsoft.com/office/drawing/2014/main" id="{1FD033F8-0D24-0BAD-3902-77CE2BABA69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0726" y="1843593"/>
            <a:ext cx="4600532" cy="3450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Attēls 8">
            <a:extLst>
              <a:ext uri="{FF2B5EF4-FFF2-40B4-BE49-F238E27FC236}">
                <a16:creationId xmlns:a16="http://schemas.microsoft.com/office/drawing/2014/main" id="{11E42822-E518-6158-D43F-3E14041EE1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85804" y="2987641"/>
            <a:ext cx="4525480" cy="33941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13186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822877F-33B9-4739-B07E-96B3F4D761EE}"/>
              </a:ext>
            </a:extLst>
          </p:cNvPr>
          <p:cNvSpPr>
            <a:spLocks noGrp="1" noChangeArrowheads="1"/>
          </p:cNvSpPr>
          <p:nvPr>
            <p:ph type="title"/>
          </p:nvPr>
        </p:nvSpPr>
        <p:spPr>
          <a:xfrm>
            <a:off x="1908175" y="404664"/>
            <a:ext cx="7127875" cy="1080120"/>
          </a:xfrm>
        </p:spPr>
        <p:txBody>
          <a:bodyPr/>
          <a:lstStyle/>
          <a:p>
            <a:r>
              <a:rPr lang="lv-LV" altLang="lv-LV" sz="2800" dirty="0"/>
              <a:t>STEAM aktivitātes lasītprasmes veicināšanai </a:t>
            </a:r>
            <a:br>
              <a:rPr lang="en-US" altLang="lv-LV" sz="2800" dirty="0"/>
            </a:br>
            <a:endParaRPr lang="en-US" altLang="lv-LV" sz="2800" dirty="0">
              <a:solidFill>
                <a:schemeClr val="tx1"/>
              </a:solidFill>
            </a:endParaRPr>
          </a:p>
        </p:txBody>
      </p:sp>
      <p:sp>
        <p:nvSpPr>
          <p:cNvPr id="114691" name="Rectangle 3">
            <a:extLst>
              <a:ext uri="{FF2B5EF4-FFF2-40B4-BE49-F238E27FC236}">
                <a16:creationId xmlns:a16="http://schemas.microsoft.com/office/drawing/2014/main" id="{D1155B40-AF3A-49E1-9B16-6B79F8A43581}"/>
              </a:ext>
            </a:extLst>
          </p:cNvPr>
          <p:cNvSpPr>
            <a:spLocks noGrp="1" noChangeArrowheads="1"/>
          </p:cNvSpPr>
          <p:nvPr>
            <p:ph type="body" idx="1"/>
          </p:nvPr>
        </p:nvSpPr>
        <p:spPr>
          <a:xfrm>
            <a:off x="1919288" y="1556792"/>
            <a:ext cx="7116762" cy="3456384"/>
          </a:xfrm>
        </p:spPr>
        <p:txBody>
          <a:bodyPr/>
          <a:lstStyle/>
          <a:p>
            <a:pPr marL="0" indent="0" algn="just">
              <a:buNone/>
            </a:pPr>
            <a:r>
              <a:rPr lang="lv-LV" altLang="lv-LV" sz="1600" dirty="0"/>
              <a:t>Padara valodu mācīšanos par dzīvīgu un patīkamu darbību, kas ir lieliski piemērota pirmsskolas un agrīnās izglītības vidē. STEAM aktivitātes ir ideāls resurss, lai atdzīvinātu valodu apguvi jūsu bērnu grupā.</a:t>
            </a:r>
          </a:p>
          <a:p>
            <a:pPr marL="0" indent="0" algn="just">
              <a:buNone/>
            </a:pPr>
            <a:r>
              <a:rPr lang="lv-LV" altLang="lv-LV" sz="1600" dirty="0"/>
              <a:t>Veicina empātiju, pašapziņu un izteiksmes prasmes. STEAM pieeja lasītprasmju attīstīšanā ir ideāls resurss, lai radītu vidi, kurā bērni jūtas pārliecināti, droši, motivēti. </a:t>
            </a:r>
          </a:p>
          <a:p>
            <a:pPr marL="0" indent="0" algn="just">
              <a:buNone/>
            </a:pPr>
            <a:r>
              <a:rPr lang="lv-LV" altLang="lv-LV" sz="1600" dirty="0"/>
              <a:t>Veido pārliecību: mudina bērnus aktīvi un pārliecinoši piedalīties mācību procesā.</a:t>
            </a:r>
          </a:p>
          <a:p>
            <a:pPr marL="0" indent="0" algn="just">
              <a:buNone/>
            </a:pPr>
            <a:endParaRPr lang="lv-LV" altLang="lv-LV" sz="1800" dirty="0"/>
          </a:p>
          <a:p>
            <a:pPr marL="0" indent="0" algn="just">
              <a:buNone/>
            </a:pPr>
            <a:r>
              <a:rPr lang="lv-LV" altLang="lv-LV" sz="1800" dirty="0"/>
              <a:t> </a:t>
            </a:r>
            <a:endParaRPr lang="en-US" altLang="lv-LV" sz="1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260F8CF-C33D-29E1-D675-227C93CEF777}"/>
              </a:ext>
            </a:extLst>
          </p:cNvPr>
          <p:cNvSpPr>
            <a:spLocks noGrp="1"/>
          </p:cNvSpPr>
          <p:nvPr>
            <p:ph type="title"/>
          </p:nvPr>
        </p:nvSpPr>
        <p:spPr>
          <a:xfrm>
            <a:off x="171982" y="197993"/>
            <a:ext cx="7940919" cy="946505"/>
          </a:xfrm>
        </p:spPr>
        <p:txBody>
          <a:bodyPr/>
          <a:lstStyle/>
          <a:p>
            <a:r>
              <a:rPr lang="lv-LV" sz="2000" i="1" dirty="0">
                <a:solidFill>
                  <a:schemeClr val="tx2"/>
                </a:solidFill>
              </a:rPr>
              <a:t>Bērni izliek no burtiem vārdu, vēlāk no tiem būvē torni, savienojot burtus ar </a:t>
            </a:r>
            <a:r>
              <a:rPr lang="lv-LV" sz="2000" i="1" dirty="0" err="1">
                <a:solidFill>
                  <a:schemeClr val="tx2"/>
                </a:solidFill>
              </a:rPr>
              <a:t>Play</a:t>
            </a:r>
            <a:r>
              <a:rPr lang="lv-LV" sz="2000" i="1" dirty="0">
                <a:solidFill>
                  <a:schemeClr val="tx2"/>
                </a:solidFill>
              </a:rPr>
              <a:t>- </a:t>
            </a:r>
            <a:r>
              <a:rPr lang="lv-LV" sz="2000" i="1" dirty="0" err="1">
                <a:solidFill>
                  <a:schemeClr val="tx2"/>
                </a:solidFill>
              </a:rPr>
              <a:t>doh</a:t>
            </a:r>
            <a:r>
              <a:rPr lang="lv-LV" sz="2000" i="1" dirty="0">
                <a:solidFill>
                  <a:schemeClr val="tx2"/>
                </a:solidFill>
              </a:rPr>
              <a:t> plastilīnu. </a:t>
            </a:r>
          </a:p>
        </p:txBody>
      </p:sp>
      <p:pic>
        <p:nvPicPr>
          <p:cNvPr id="4" name="Satura vietturis 3">
            <a:extLst>
              <a:ext uri="{FF2B5EF4-FFF2-40B4-BE49-F238E27FC236}">
                <a16:creationId xmlns:a16="http://schemas.microsoft.com/office/drawing/2014/main" id="{FC156401-D45C-5AFF-6AEA-641545856B54}"/>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144746" y="1837182"/>
            <a:ext cx="6392659" cy="4822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77126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EA3F071-07F0-B615-4D59-B24E4EA7CEF4}"/>
              </a:ext>
            </a:extLst>
          </p:cNvPr>
          <p:cNvSpPr>
            <a:spLocks noGrp="1"/>
          </p:cNvSpPr>
          <p:nvPr>
            <p:ph type="title"/>
          </p:nvPr>
        </p:nvSpPr>
        <p:spPr>
          <a:xfrm rot="10800000" flipV="1">
            <a:off x="79926" y="231796"/>
            <a:ext cx="7641319" cy="1326839"/>
          </a:xfrm>
        </p:spPr>
        <p:txBody>
          <a:bodyPr/>
          <a:lstStyle/>
          <a:p>
            <a:r>
              <a:rPr lang="lv-LV" dirty="0"/>
              <a:t>« </a:t>
            </a:r>
            <a:r>
              <a:rPr lang="lv-LV" dirty="0" err="1"/>
              <a:t>Chicka</a:t>
            </a:r>
            <a:r>
              <a:rPr lang="lv-LV" dirty="0"/>
              <a:t> </a:t>
            </a:r>
            <a:r>
              <a:rPr lang="lv-LV" dirty="0" err="1"/>
              <a:t>Chicka</a:t>
            </a:r>
            <a:r>
              <a:rPr lang="lv-LV" dirty="0"/>
              <a:t> </a:t>
            </a:r>
            <a:r>
              <a:rPr lang="lv-LV" dirty="0" err="1"/>
              <a:t>Boom</a:t>
            </a:r>
            <a:r>
              <a:rPr lang="lv-LV" dirty="0"/>
              <a:t> </a:t>
            </a:r>
            <a:r>
              <a:rPr lang="lv-LV" dirty="0" err="1"/>
              <a:t>Boom</a:t>
            </a:r>
            <a:r>
              <a:rPr lang="lv-LV" dirty="0"/>
              <a:t> alfabēta koks»</a:t>
            </a:r>
          </a:p>
        </p:txBody>
      </p:sp>
      <p:pic>
        <p:nvPicPr>
          <p:cNvPr id="4" name="Satura vietturis 3">
            <a:extLst>
              <a:ext uri="{FF2B5EF4-FFF2-40B4-BE49-F238E27FC236}">
                <a16:creationId xmlns:a16="http://schemas.microsoft.com/office/drawing/2014/main" id="{97EDEEDA-E284-F2A6-C244-32B140D8B54D}"/>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23851" y="1829190"/>
            <a:ext cx="4850704" cy="36380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Attēls 4">
            <a:extLst>
              <a:ext uri="{FF2B5EF4-FFF2-40B4-BE49-F238E27FC236}">
                <a16:creationId xmlns:a16="http://schemas.microsoft.com/office/drawing/2014/main" id="{2CEB1637-26C3-1244-4B1F-F64E1D533C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69445" y="2899685"/>
            <a:ext cx="4850704" cy="36380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96911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5303C69-FEFD-2A68-7993-3AD7FCB9D382}"/>
              </a:ext>
            </a:extLst>
          </p:cNvPr>
          <p:cNvSpPr>
            <a:spLocks noGrp="1"/>
          </p:cNvSpPr>
          <p:nvPr>
            <p:ph type="title"/>
          </p:nvPr>
        </p:nvSpPr>
        <p:spPr>
          <a:xfrm>
            <a:off x="169918" y="188502"/>
            <a:ext cx="8164723" cy="1114358"/>
          </a:xfrm>
        </p:spPr>
        <p:txBody>
          <a:bodyPr/>
          <a:lstStyle/>
          <a:p>
            <a:r>
              <a:rPr lang="lv-LV" sz="2000" i="1" dirty="0">
                <a:solidFill>
                  <a:schemeClr val="tx2"/>
                </a:solidFill>
              </a:rPr>
              <a:t>Bērni izmanto koka celtniecības klucīšus, konstruē augstu koku, no koka kociņiem veido palmas lapas, uzvar tas, kurš izvieto visvairāk burtu savā kokā. Var izmērīt koka augstumu, saskaitīt burtus, grupēt pēc </a:t>
            </a:r>
            <a:r>
              <a:rPr lang="lv-LV" sz="2000" i="1">
                <a:solidFill>
                  <a:schemeClr val="tx2"/>
                </a:solidFill>
              </a:rPr>
              <a:t>krāsas utt. </a:t>
            </a:r>
            <a:endParaRPr lang="lv-LV" sz="2000" i="1" dirty="0">
              <a:solidFill>
                <a:schemeClr val="tx2"/>
              </a:solidFill>
            </a:endParaRPr>
          </a:p>
        </p:txBody>
      </p:sp>
      <p:pic>
        <p:nvPicPr>
          <p:cNvPr id="4" name="Satura vietturis 3">
            <a:extLst>
              <a:ext uri="{FF2B5EF4-FFF2-40B4-BE49-F238E27FC236}">
                <a16:creationId xmlns:a16="http://schemas.microsoft.com/office/drawing/2014/main" id="{A6E71B0D-6FA4-1DC5-50BA-9AD85C929A10}"/>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252280" y="2663149"/>
            <a:ext cx="4748539" cy="3907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Attēls 4">
            <a:extLst>
              <a:ext uri="{FF2B5EF4-FFF2-40B4-BE49-F238E27FC236}">
                <a16:creationId xmlns:a16="http://schemas.microsoft.com/office/drawing/2014/main" id="{1C64209F-6E18-F2B2-BD46-103B9D78D93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4274" y="1996476"/>
            <a:ext cx="4177726" cy="31590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41133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CC8AE67-A282-69BE-8495-50A34C5F1512}"/>
              </a:ext>
            </a:extLst>
          </p:cNvPr>
          <p:cNvSpPr>
            <a:spLocks noGrp="1"/>
          </p:cNvSpPr>
          <p:nvPr>
            <p:ph type="title"/>
          </p:nvPr>
        </p:nvSpPr>
        <p:spPr>
          <a:xfrm>
            <a:off x="431622" y="239790"/>
            <a:ext cx="8940148" cy="1174972"/>
          </a:xfrm>
        </p:spPr>
        <p:txBody>
          <a:bodyPr/>
          <a:lstStyle/>
          <a:p>
            <a:r>
              <a:rPr lang="lv-LV" dirty="0">
                <a:solidFill>
                  <a:schemeClr val="tx2"/>
                </a:solidFill>
              </a:rPr>
              <a:t>« Dejojošie burti » </a:t>
            </a:r>
          </a:p>
        </p:txBody>
      </p:sp>
      <p:pic>
        <p:nvPicPr>
          <p:cNvPr id="4" name="1000028886.mp4">
            <a:hlinkClick r:id="" action="ppaction://media"/>
            <a:extLst>
              <a:ext uri="{FF2B5EF4-FFF2-40B4-BE49-F238E27FC236}">
                <a16:creationId xmlns:a16="http://schemas.microsoft.com/office/drawing/2014/main" id="{FC5BC974-78DE-0C89-52A6-375CCFBB21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1622" y="1774448"/>
            <a:ext cx="8336707" cy="4843762"/>
          </a:xfrm>
        </p:spPr>
      </p:pic>
    </p:spTree>
    <p:extLst>
      <p:ext uri="{BB962C8B-B14F-4D97-AF65-F5344CB8AC3E}">
        <p14:creationId xmlns:p14="http://schemas.microsoft.com/office/powerpoint/2010/main" val="123961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000028874.mp4">
            <a:hlinkClick r:id="" action="ppaction://media"/>
            <a:extLst>
              <a:ext uri="{FF2B5EF4-FFF2-40B4-BE49-F238E27FC236}">
                <a16:creationId xmlns:a16="http://schemas.microsoft.com/office/drawing/2014/main" id="{D3831356-E688-937E-7994-16C56FA41C8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9685" y="1790434"/>
            <a:ext cx="8424630" cy="4787811"/>
          </a:xfrm>
        </p:spPr>
      </p:pic>
      <p:sp>
        <p:nvSpPr>
          <p:cNvPr id="7" name="Virsraksts 1">
            <a:extLst>
              <a:ext uri="{FF2B5EF4-FFF2-40B4-BE49-F238E27FC236}">
                <a16:creationId xmlns:a16="http://schemas.microsoft.com/office/drawing/2014/main" id="{3A1F24DF-8287-FF03-9C41-2EBEB36107F1}"/>
              </a:ext>
            </a:extLst>
          </p:cNvPr>
          <p:cNvSpPr txBox="1">
            <a:spLocks noGrp="1"/>
          </p:cNvSpPr>
          <p:nvPr>
            <p:ph type="title"/>
          </p:nvPr>
        </p:nvSpPr>
        <p:spPr bwMode="auto">
          <a:xfrm>
            <a:off x="0" y="-79929"/>
            <a:ext cx="8104908" cy="178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kern="1200">
                <a:solidFill>
                  <a:srgbClr val="080808"/>
                </a:solidFill>
                <a:latin typeface="+mj-lt"/>
                <a:ea typeface="+mj-ea"/>
                <a:cs typeface="+mj-cs"/>
              </a:defRPr>
            </a:lvl1pPr>
            <a:lvl2pPr algn="l" rtl="0" eaLnBrk="1" fontAlgn="base" hangingPunct="1">
              <a:spcBef>
                <a:spcPct val="0"/>
              </a:spcBef>
              <a:spcAft>
                <a:spcPct val="0"/>
              </a:spcAft>
              <a:defRPr sz="3600" b="1">
                <a:solidFill>
                  <a:srgbClr val="080808"/>
                </a:solidFill>
                <a:latin typeface="Arial" panose="020B0604020202020204" pitchFamily="34" charset="0"/>
              </a:defRPr>
            </a:lvl2pPr>
            <a:lvl3pPr algn="l" rtl="0" eaLnBrk="1" fontAlgn="base" hangingPunct="1">
              <a:spcBef>
                <a:spcPct val="0"/>
              </a:spcBef>
              <a:spcAft>
                <a:spcPct val="0"/>
              </a:spcAft>
              <a:defRPr sz="3600" b="1">
                <a:solidFill>
                  <a:srgbClr val="080808"/>
                </a:solidFill>
                <a:latin typeface="Arial" panose="020B0604020202020204" pitchFamily="34" charset="0"/>
              </a:defRPr>
            </a:lvl3pPr>
            <a:lvl4pPr algn="l" rtl="0" eaLnBrk="1" fontAlgn="base" hangingPunct="1">
              <a:spcBef>
                <a:spcPct val="0"/>
              </a:spcBef>
              <a:spcAft>
                <a:spcPct val="0"/>
              </a:spcAft>
              <a:defRPr sz="3600" b="1">
                <a:solidFill>
                  <a:srgbClr val="080808"/>
                </a:solidFill>
                <a:latin typeface="Arial" panose="020B0604020202020204" pitchFamily="34" charset="0"/>
              </a:defRPr>
            </a:lvl4pPr>
            <a:lvl5pPr algn="l" rtl="0" eaLnBrk="1" fontAlgn="base" hangingPunct="1">
              <a:spcBef>
                <a:spcPct val="0"/>
              </a:spcBef>
              <a:spcAft>
                <a:spcPct val="0"/>
              </a:spcAft>
              <a:defRPr sz="3600" b="1">
                <a:solidFill>
                  <a:srgbClr val="080808"/>
                </a:solidFill>
                <a:latin typeface="Arial" panose="020B0604020202020204" pitchFamily="34" charset="0"/>
              </a:defRPr>
            </a:lvl5pPr>
            <a:lvl6pPr marL="457200" algn="l" rtl="0" eaLnBrk="1" fontAlgn="base" hangingPunct="1">
              <a:spcBef>
                <a:spcPct val="0"/>
              </a:spcBef>
              <a:spcAft>
                <a:spcPct val="0"/>
              </a:spcAft>
              <a:defRPr sz="3600" b="1">
                <a:solidFill>
                  <a:srgbClr val="080808"/>
                </a:solidFill>
                <a:latin typeface="Arial" panose="020B0604020202020204" pitchFamily="34" charset="0"/>
              </a:defRPr>
            </a:lvl6pPr>
            <a:lvl7pPr marL="914400" algn="l" rtl="0" eaLnBrk="1" fontAlgn="base" hangingPunct="1">
              <a:spcBef>
                <a:spcPct val="0"/>
              </a:spcBef>
              <a:spcAft>
                <a:spcPct val="0"/>
              </a:spcAft>
              <a:defRPr sz="3600" b="1">
                <a:solidFill>
                  <a:srgbClr val="080808"/>
                </a:solidFill>
                <a:latin typeface="Arial" panose="020B0604020202020204" pitchFamily="34" charset="0"/>
              </a:defRPr>
            </a:lvl7pPr>
            <a:lvl8pPr marL="1371600" algn="l" rtl="0" eaLnBrk="1" fontAlgn="base" hangingPunct="1">
              <a:spcBef>
                <a:spcPct val="0"/>
              </a:spcBef>
              <a:spcAft>
                <a:spcPct val="0"/>
              </a:spcAft>
              <a:defRPr sz="3600" b="1">
                <a:solidFill>
                  <a:srgbClr val="080808"/>
                </a:solidFill>
                <a:latin typeface="Arial" panose="020B0604020202020204" pitchFamily="34" charset="0"/>
              </a:defRPr>
            </a:lvl8pPr>
            <a:lvl9pPr marL="1828800" algn="l" rtl="0" eaLnBrk="1" fontAlgn="base" hangingPunct="1">
              <a:spcBef>
                <a:spcPct val="0"/>
              </a:spcBef>
              <a:spcAft>
                <a:spcPct val="0"/>
              </a:spcAft>
              <a:defRPr sz="3600" b="1">
                <a:solidFill>
                  <a:srgbClr val="080808"/>
                </a:solidFill>
                <a:latin typeface="Arial" panose="020B0604020202020204" pitchFamily="34" charset="0"/>
              </a:defRPr>
            </a:lvl9pPr>
          </a:lstStyle>
          <a:p>
            <a:r>
              <a:rPr lang="lv-LV" sz="2000" i="1" dirty="0"/>
              <a:t>Bērni redz, kā skaņas viļņi izraisa vibrācijas un to ietekmi uz objektiem. Skaņas vibrācijas uz līdzenas virsmas pārvieto burtus. Reaģējot uz skaņu, </a:t>
            </a:r>
            <a:r>
              <a:rPr lang="lv-LV" sz="2000" i="1" dirty="0" err="1"/>
              <a:t>šenila</a:t>
            </a:r>
            <a:r>
              <a:rPr lang="lv-LV" sz="2000" i="1" dirty="0"/>
              <a:t> stieplīšu burti atlec, pārvietojas, jo skaļāka skaņa, jo lielāks atlēciens.</a:t>
            </a:r>
          </a:p>
        </p:txBody>
      </p:sp>
    </p:spTree>
    <p:extLst>
      <p:ext uri="{BB962C8B-B14F-4D97-AF65-F5344CB8AC3E}">
        <p14:creationId xmlns:p14="http://schemas.microsoft.com/office/powerpoint/2010/main" val="538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dirty="0">
                <a:solidFill>
                  <a:schemeClr val="tx2"/>
                </a:solidFill>
              </a:rPr>
              <a:t>&lt;&lt; Mana vārda kronis &gt;&gt;</a:t>
            </a:r>
          </a:p>
        </p:txBody>
      </p:sp>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24243" y="1916832"/>
            <a:ext cx="4104134" cy="3078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44008" y="3284984"/>
            <a:ext cx="4187957" cy="31409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72118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2282163"/>
            <a:ext cx="6301719" cy="43204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1520" y="1844825"/>
            <a:ext cx="3463437" cy="25975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64088" y="1844824"/>
            <a:ext cx="3463439" cy="25975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p:cNvSpPr txBox="1"/>
          <p:nvPr/>
        </p:nvSpPr>
        <p:spPr>
          <a:xfrm>
            <a:off x="395536" y="260648"/>
            <a:ext cx="7344816" cy="1323439"/>
          </a:xfrm>
          <a:prstGeom prst="rect">
            <a:avLst/>
          </a:prstGeom>
          <a:noFill/>
        </p:spPr>
        <p:txBody>
          <a:bodyPr wrap="square" rtlCol="0">
            <a:spAutoFit/>
          </a:bodyPr>
          <a:lstStyle/>
          <a:p>
            <a:pPr algn="just"/>
            <a:r>
              <a:rPr lang="lv-LV" sz="2000" i="1" dirty="0">
                <a:solidFill>
                  <a:schemeClr val="tx2"/>
                </a:solidFill>
              </a:rPr>
              <a:t>Apvieno mācīšanos ar jautrību , palīdzot bērniem atpazīt burtus un savu vārdu, mudina apgūt alfabētu jautrā veidā , iepazīstina ar lasītprasmes jēdzieniem, veicina </a:t>
            </a:r>
            <a:r>
              <a:rPr lang="lv-LV" sz="2000" i="1" dirty="0" err="1">
                <a:solidFill>
                  <a:schemeClr val="tx2"/>
                </a:solidFill>
              </a:rPr>
              <a:t>pašidentitāti</a:t>
            </a:r>
            <a:r>
              <a:rPr lang="lv-LV" sz="2000" i="1" dirty="0">
                <a:solidFill>
                  <a:schemeClr val="tx2"/>
                </a:solidFill>
              </a:rPr>
              <a:t>, radošu izpausmi.</a:t>
            </a:r>
          </a:p>
        </p:txBody>
      </p:sp>
    </p:spTree>
    <p:extLst>
      <p:ext uri="{BB962C8B-B14F-4D97-AF65-F5344CB8AC3E}">
        <p14:creationId xmlns:p14="http://schemas.microsoft.com/office/powerpoint/2010/main" val="444931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916832"/>
            <a:ext cx="4440494" cy="3168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3" y="3248980"/>
            <a:ext cx="4512501" cy="33843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p:cNvSpPr txBox="1"/>
          <p:nvPr/>
        </p:nvSpPr>
        <p:spPr>
          <a:xfrm>
            <a:off x="899592" y="368660"/>
            <a:ext cx="5976664" cy="707886"/>
          </a:xfrm>
          <a:prstGeom prst="rect">
            <a:avLst/>
          </a:prstGeom>
          <a:noFill/>
        </p:spPr>
        <p:txBody>
          <a:bodyPr wrap="square" rtlCol="0">
            <a:spAutoFit/>
          </a:bodyPr>
          <a:lstStyle/>
          <a:p>
            <a:r>
              <a:rPr lang="lv-LV" sz="2000" i="1" dirty="0">
                <a:solidFill>
                  <a:schemeClr val="tx2"/>
                </a:solidFill>
              </a:rPr>
              <a:t>Bērni meklē darba lapā sava vārda burtus, izkrāso aplīšus, raksta savu vārdu.</a:t>
            </a:r>
          </a:p>
        </p:txBody>
      </p:sp>
    </p:spTree>
    <p:extLst>
      <p:ext uri="{BB962C8B-B14F-4D97-AF65-F5344CB8AC3E}">
        <p14:creationId xmlns:p14="http://schemas.microsoft.com/office/powerpoint/2010/main" val="1972959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C148A7-7E2A-3933-38EE-8BEFFB29AA58}"/>
              </a:ext>
            </a:extLst>
          </p:cNvPr>
          <p:cNvSpPr>
            <a:spLocks noGrp="1"/>
          </p:cNvSpPr>
          <p:nvPr>
            <p:ph type="title"/>
          </p:nvPr>
        </p:nvSpPr>
        <p:spPr>
          <a:xfrm>
            <a:off x="347425" y="37853"/>
            <a:ext cx="7813435" cy="1550206"/>
          </a:xfrm>
        </p:spPr>
        <p:txBody>
          <a:bodyPr/>
          <a:lstStyle/>
          <a:p>
            <a:r>
              <a:rPr lang="lv-LV" dirty="0"/>
              <a:t>«  </a:t>
            </a:r>
            <a:r>
              <a:rPr lang="lv-LV" dirty="0" err="1"/>
              <a:t>Morphun</a:t>
            </a:r>
            <a:r>
              <a:rPr lang="lv-LV" dirty="0"/>
              <a:t> </a:t>
            </a:r>
            <a:r>
              <a:rPr lang="lv-LV" dirty="0" err="1"/>
              <a:t>Starter</a:t>
            </a:r>
            <a:r>
              <a:rPr lang="lv-LV" dirty="0"/>
              <a:t>  celtniecības bloku burti » </a:t>
            </a:r>
            <a:br>
              <a:rPr lang="lv-LV" dirty="0"/>
            </a:br>
            <a:r>
              <a:rPr lang="lv-LV" sz="2000" i="1" dirty="0"/>
              <a:t>(3.posms)</a:t>
            </a:r>
            <a:endParaRPr lang="lv-LV" dirty="0"/>
          </a:p>
        </p:txBody>
      </p:sp>
      <p:pic>
        <p:nvPicPr>
          <p:cNvPr id="6" name="Рисунок 5" descr="Изображение выглядит как человек, одежда, в помещении, мальчик&#10;&#10;Контент, сгенерированный ИИ, может содержать ошибки.">
            <a:extLst>
              <a:ext uri="{FF2B5EF4-FFF2-40B4-BE49-F238E27FC236}">
                <a16:creationId xmlns:a16="http://schemas.microsoft.com/office/drawing/2014/main" id="{FBF68B1F-FFCE-411B-F512-8A04707876E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7425" y="2116472"/>
            <a:ext cx="4820053" cy="31534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descr="Изображение выглядит как в помещении, человек, игра, мальчик&#10;&#10;Контент, сгенерированный ИИ, может содержать ошибки.">
            <a:extLst>
              <a:ext uri="{FF2B5EF4-FFF2-40B4-BE49-F238E27FC236}">
                <a16:creationId xmlns:a16="http://schemas.microsoft.com/office/drawing/2014/main" id="{3161A6B3-FCC0-94E1-2AB2-5C4BBECA25C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96097" y="3516923"/>
            <a:ext cx="4531556" cy="28648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63530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в помещении, мальчик, одежда, игра&#10;&#10;Контент, сгенерированный ИИ, может содержать ошибки.">
            <a:extLst>
              <a:ext uri="{FF2B5EF4-FFF2-40B4-BE49-F238E27FC236}">
                <a16:creationId xmlns:a16="http://schemas.microsoft.com/office/drawing/2014/main" id="{EEC1D230-050C-95E8-2ADD-85506CFE5D4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13526" y="1961095"/>
            <a:ext cx="5066529" cy="33427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descr="Изображение выглядит как в помещении, человек, Игрушечный блок, игра&#10;&#10;Контент, сгенерированный ИИ, может содержать ошибки.">
            <a:extLst>
              <a:ext uri="{FF2B5EF4-FFF2-40B4-BE49-F238E27FC236}">
                <a16:creationId xmlns:a16="http://schemas.microsoft.com/office/drawing/2014/main" id="{2DA134F6-9B48-5DD4-E5B8-D25D86301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2" y="3429000"/>
            <a:ext cx="4979956" cy="31890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4AB8E7B3-56A5-A4AD-2F3B-322B06D9A061}"/>
              </a:ext>
            </a:extLst>
          </p:cNvPr>
          <p:cNvSpPr txBox="1"/>
          <p:nvPr/>
        </p:nvSpPr>
        <p:spPr>
          <a:xfrm flipV="1">
            <a:off x="2742401" y="576899"/>
            <a:ext cx="1070264" cy="2188825"/>
          </a:xfrm>
          <a:prstGeom prst="rect">
            <a:avLst/>
          </a:prstGeom>
          <a:noFill/>
        </p:spPr>
        <p:txBody>
          <a:bodyPr wrap="square" rtlCol="0">
            <a:spAutoFit/>
          </a:bodyPr>
          <a:lstStyle/>
          <a:p>
            <a:pPr algn="l"/>
            <a:endParaRPr lang="lv-LV" sz="2000" i="1" dirty="0">
              <a:solidFill>
                <a:schemeClr val="tx2"/>
              </a:solidFill>
            </a:endParaRPr>
          </a:p>
        </p:txBody>
      </p:sp>
      <p:sp>
        <p:nvSpPr>
          <p:cNvPr id="4" name="TextBox 3">
            <a:extLst>
              <a:ext uri="{FF2B5EF4-FFF2-40B4-BE49-F238E27FC236}">
                <a16:creationId xmlns:a16="http://schemas.microsoft.com/office/drawing/2014/main" id="{F3045AD8-F70B-8EE2-0FBE-88E26D8828CE}"/>
              </a:ext>
            </a:extLst>
          </p:cNvPr>
          <p:cNvSpPr txBox="1"/>
          <p:nvPr/>
        </p:nvSpPr>
        <p:spPr>
          <a:xfrm>
            <a:off x="479580" y="576899"/>
            <a:ext cx="7160077" cy="707886"/>
          </a:xfrm>
          <a:prstGeom prst="rect">
            <a:avLst/>
          </a:prstGeom>
          <a:noFill/>
        </p:spPr>
        <p:txBody>
          <a:bodyPr wrap="square" rtlCol="0">
            <a:spAutoFit/>
          </a:bodyPr>
          <a:lstStyle/>
          <a:p>
            <a:pPr algn="l"/>
            <a:r>
              <a:rPr lang="lv-LV" sz="2000" i="1" dirty="0">
                <a:solidFill>
                  <a:schemeClr val="tx2"/>
                </a:solidFill>
              </a:rPr>
              <a:t>Bērni konstruē burtus no </a:t>
            </a:r>
            <a:r>
              <a:rPr lang="lv-LV" sz="2000" i="1" dirty="0" err="1">
                <a:solidFill>
                  <a:schemeClr val="tx2"/>
                </a:solidFill>
              </a:rPr>
              <a:t>Morphun</a:t>
            </a:r>
            <a:r>
              <a:rPr lang="lv-LV" sz="2000" i="1" dirty="0">
                <a:solidFill>
                  <a:schemeClr val="tx2"/>
                </a:solidFill>
              </a:rPr>
              <a:t> </a:t>
            </a:r>
            <a:r>
              <a:rPr lang="lv-LV" sz="2000" i="1" dirty="0" err="1">
                <a:solidFill>
                  <a:schemeClr val="tx2"/>
                </a:solidFill>
              </a:rPr>
              <a:t>Starter</a:t>
            </a:r>
            <a:r>
              <a:rPr lang="lv-LV" sz="2000" i="1" dirty="0">
                <a:solidFill>
                  <a:schemeClr val="tx2"/>
                </a:solidFill>
              </a:rPr>
              <a:t> celtniecības blokiem, izveido savu alfabētu.</a:t>
            </a:r>
          </a:p>
        </p:txBody>
      </p:sp>
    </p:spTree>
    <p:extLst>
      <p:ext uri="{BB962C8B-B14F-4D97-AF65-F5344CB8AC3E}">
        <p14:creationId xmlns:p14="http://schemas.microsoft.com/office/powerpoint/2010/main" val="1327369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3200" dirty="0"/>
              <a:t>Kas ir STEAM?</a:t>
            </a:r>
          </a:p>
        </p:txBody>
      </p:sp>
      <p:sp>
        <p:nvSpPr>
          <p:cNvPr id="3" name="Content Placeholder 2"/>
          <p:cNvSpPr>
            <a:spLocks noGrp="1"/>
          </p:cNvSpPr>
          <p:nvPr>
            <p:ph idx="1"/>
          </p:nvPr>
        </p:nvSpPr>
        <p:spPr/>
        <p:txBody>
          <a:bodyPr/>
          <a:lstStyle/>
          <a:p>
            <a:pPr algn="just"/>
            <a:r>
              <a:rPr lang="lv-LV" sz="1600" dirty="0"/>
              <a:t>STEAM (</a:t>
            </a:r>
            <a:r>
              <a:rPr lang="lv-LV" sz="1600" dirty="0" err="1"/>
              <a:t>Science</a:t>
            </a:r>
            <a:r>
              <a:rPr lang="lv-LV" sz="1600" dirty="0"/>
              <a:t>, </a:t>
            </a:r>
            <a:r>
              <a:rPr lang="lv-LV" sz="1600" dirty="0" err="1"/>
              <a:t>Technology</a:t>
            </a:r>
            <a:r>
              <a:rPr lang="lv-LV" sz="1600" dirty="0"/>
              <a:t>, Engineering, Arts, </a:t>
            </a:r>
            <a:r>
              <a:rPr lang="lv-LV" sz="1600" dirty="0" err="1"/>
              <a:t>and</a:t>
            </a:r>
            <a:r>
              <a:rPr lang="lv-LV" sz="1600" dirty="0"/>
              <a:t> </a:t>
            </a:r>
            <a:r>
              <a:rPr lang="lv-LV" sz="1600" dirty="0" err="1"/>
              <a:t>Mathematics</a:t>
            </a:r>
            <a:r>
              <a:rPr lang="lv-LV" sz="1600" dirty="0"/>
              <a:t>) ir integrēta pieeja mācīšanai, kas palīdz attīstīt dažādas prasmes, tai skaitā lasītprasmi. Pirmsskolā STEAM var izmantot, lai veicinātu bērnu lasītprasmi, ieviešot radošus, praktiskus un interaktīvus uzdevumus, kas saistīti ar katru no STEAM komponentēm. Lūk, kā to var īstenot:</a:t>
            </a:r>
          </a:p>
          <a:p>
            <a:pPr algn="just"/>
            <a:r>
              <a:rPr lang="lv-LV" sz="1600" b="1" dirty="0"/>
              <a:t>Zinātne (</a:t>
            </a:r>
            <a:r>
              <a:rPr lang="lv-LV" sz="1600" b="1" dirty="0" err="1"/>
              <a:t>Science</a:t>
            </a:r>
            <a:r>
              <a:rPr lang="lv-LV" sz="1600" b="1" dirty="0"/>
              <a:t>)</a:t>
            </a:r>
            <a:r>
              <a:rPr lang="lv-LV" sz="1600" dirty="0"/>
              <a:t>:</a:t>
            </a:r>
          </a:p>
          <a:p>
            <a:pPr algn="just"/>
            <a:r>
              <a:rPr lang="lv-LV" sz="1600" dirty="0"/>
              <a:t>Izmantojiet vienkāršus eksperimentus un dabas novērojumus, kas ietver lasīšanu, piemēram, sagatavojot bērniem eksperimentu aprakstus vai norādes.</a:t>
            </a:r>
          </a:p>
          <a:p>
            <a:pPr algn="just"/>
            <a:r>
              <a:rPr lang="lv-LV" sz="1600" dirty="0"/>
              <a:t>Lasi grāmatas par dzīvniekiem, augiem, laika apstākļiem vai citām dabas tēmām, piedāvājot bērniem iespēju apspriest un atklāt jaunas idejas.</a:t>
            </a:r>
          </a:p>
          <a:p>
            <a:pPr algn="just"/>
            <a:r>
              <a:rPr lang="lv-LV" sz="1600" b="1" dirty="0"/>
              <a:t>Tehnoloģija (</a:t>
            </a:r>
            <a:r>
              <a:rPr lang="lv-LV" sz="1600" b="1" dirty="0" err="1"/>
              <a:t>Technology</a:t>
            </a:r>
            <a:r>
              <a:rPr lang="lv-LV" sz="1600" b="1" dirty="0"/>
              <a:t>)</a:t>
            </a:r>
            <a:r>
              <a:rPr lang="lv-LV" sz="1600" dirty="0"/>
              <a:t>:</a:t>
            </a:r>
          </a:p>
          <a:p>
            <a:pPr algn="just"/>
            <a:r>
              <a:rPr lang="lv-LV" sz="1600" dirty="0"/>
              <a:t>Iesaistiet bērnus interaktīvās mācību spēlēs, kas palīdz attīstīt lasītprasmi, piemēram, lietojot planšetdatorus vai datorus ar izglītojošām aplikācijām.</a:t>
            </a:r>
          </a:p>
          <a:p>
            <a:pPr algn="just"/>
            <a:r>
              <a:rPr lang="lv-LV" sz="1600" dirty="0"/>
              <a:t>Izveidojiet digitālos stāstus vai grāmatas, kas bērniem palīdz lasīt un rakstīt, izmantojot dažādus attēlus, audio un animācijas.</a:t>
            </a:r>
          </a:p>
          <a:p>
            <a:endParaRPr lang="lv-LV" sz="1000" dirty="0"/>
          </a:p>
        </p:txBody>
      </p:sp>
    </p:spTree>
    <p:extLst>
      <p:ext uri="{BB962C8B-B14F-4D97-AF65-F5344CB8AC3E}">
        <p14:creationId xmlns:p14="http://schemas.microsoft.com/office/powerpoint/2010/main" val="2362080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EDE1764-AB1B-0284-A715-960E0CB2D632}"/>
              </a:ext>
            </a:extLst>
          </p:cNvPr>
          <p:cNvPicPr>
            <a:picLocks noChangeAspect="1"/>
          </p:cNvPicPr>
          <p:nvPr/>
        </p:nvPicPr>
        <p:blipFill>
          <a:blip r:embed="rId2"/>
          <a:srcRect l="20472" t="21113" r="21658" b="22197"/>
          <a:stretch/>
        </p:blipFill>
        <p:spPr>
          <a:xfrm>
            <a:off x="539553" y="1944000"/>
            <a:ext cx="7686520" cy="42354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83D61150-56FE-673A-EB46-BE1D4D587026}"/>
              </a:ext>
            </a:extLst>
          </p:cNvPr>
          <p:cNvSpPr txBox="1"/>
          <p:nvPr/>
        </p:nvSpPr>
        <p:spPr>
          <a:xfrm>
            <a:off x="3657600" y="2514600"/>
            <a:ext cx="1828800" cy="1828800"/>
          </a:xfrm>
          <a:prstGeom prst="rect">
            <a:avLst/>
          </a:prstGeom>
          <a:noFill/>
        </p:spPr>
        <p:txBody>
          <a:bodyPr wrap="square" rtlCol="0">
            <a:spAutoFit/>
          </a:bodyPr>
          <a:lstStyle/>
          <a:p>
            <a:pPr algn="l"/>
            <a:endParaRPr lang="lv-LV" dirty="0"/>
          </a:p>
        </p:txBody>
      </p:sp>
      <p:sp>
        <p:nvSpPr>
          <p:cNvPr id="4" name="TextBox 3">
            <a:extLst>
              <a:ext uri="{FF2B5EF4-FFF2-40B4-BE49-F238E27FC236}">
                <a16:creationId xmlns:a16="http://schemas.microsoft.com/office/drawing/2014/main" id="{2F11CB7B-FAF8-3E88-A5E3-15B3793D6513}"/>
              </a:ext>
            </a:extLst>
          </p:cNvPr>
          <p:cNvSpPr txBox="1"/>
          <p:nvPr/>
        </p:nvSpPr>
        <p:spPr>
          <a:xfrm>
            <a:off x="3657600" y="2514600"/>
            <a:ext cx="1828800" cy="1828800"/>
          </a:xfrm>
          <a:prstGeom prst="rect">
            <a:avLst/>
          </a:prstGeom>
          <a:noFill/>
        </p:spPr>
        <p:txBody>
          <a:bodyPr wrap="square" rtlCol="0">
            <a:spAutoFit/>
          </a:bodyPr>
          <a:lstStyle/>
          <a:p>
            <a:pPr algn="l"/>
            <a:endParaRPr lang="lv-LV" dirty="0"/>
          </a:p>
        </p:txBody>
      </p:sp>
      <p:sp>
        <p:nvSpPr>
          <p:cNvPr id="6" name="TextBox 5">
            <a:extLst>
              <a:ext uri="{FF2B5EF4-FFF2-40B4-BE49-F238E27FC236}">
                <a16:creationId xmlns:a16="http://schemas.microsoft.com/office/drawing/2014/main" id="{AEE3F279-A923-900A-9212-E0041218DCF2}"/>
              </a:ext>
            </a:extLst>
          </p:cNvPr>
          <p:cNvSpPr txBox="1"/>
          <p:nvPr/>
        </p:nvSpPr>
        <p:spPr>
          <a:xfrm>
            <a:off x="3657600" y="2516854"/>
            <a:ext cx="1828800" cy="1828800"/>
          </a:xfrm>
          <a:prstGeom prst="rect">
            <a:avLst/>
          </a:prstGeom>
          <a:noFill/>
        </p:spPr>
        <p:txBody>
          <a:bodyPr wrap="square" rtlCol="0">
            <a:spAutoFit/>
          </a:bodyPr>
          <a:lstStyle/>
          <a:p>
            <a:pPr algn="l"/>
            <a:endParaRPr lang="lv-LV" dirty="0"/>
          </a:p>
        </p:txBody>
      </p:sp>
      <p:sp>
        <p:nvSpPr>
          <p:cNvPr id="8" name="TextBox 7">
            <a:extLst>
              <a:ext uri="{FF2B5EF4-FFF2-40B4-BE49-F238E27FC236}">
                <a16:creationId xmlns:a16="http://schemas.microsoft.com/office/drawing/2014/main" id="{E131E557-B900-ADAB-5673-CB4BE5C51C6C}"/>
              </a:ext>
            </a:extLst>
          </p:cNvPr>
          <p:cNvSpPr txBox="1"/>
          <p:nvPr/>
        </p:nvSpPr>
        <p:spPr>
          <a:xfrm>
            <a:off x="482116" y="287750"/>
            <a:ext cx="7743957" cy="1200329"/>
          </a:xfrm>
          <a:prstGeom prst="rect">
            <a:avLst/>
          </a:prstGeom>
          <a:noFill/>
        </p:spPr>
        <p:txBody>
          <a:bodyPr wrap="square" rtlCol="0">
            <a:spAutoFit/>
          </a:bodyPr>
          <a:lstStyle/>
          <a:p>
            <a:pPr algn="l"/>
            <a:r>
              <a:rPr lang="lv-LV" sz="3600" dirty="0">
                <a:solidFill>
                  <a:schemeClr val="tx2"/>
                </a:solidFill>
              </a:rPr>
              <a:t>«</a:t>
            </a:r>
            <a:r>
              <a:rPr lang="lv-LV" sz="3600" dirty="0" err="1">
                <a:solidFill>
                  <a:schemeClr val="tx2"/>
                </a:solidFill>
              </a:rPr>
              <a:t>Morphun</a:t>
            </a:r>
            <a:r>
              <a:rPr lang="lv-LV" sz="3600" dirty="0">
                <a:solidFill>
                  <a:schemeClr val="tx2"/>
                </a:solidFill>
              </a:rPr>
              <a:t> </a:t>
            </a:r>
            <a:r>
              <a:rPr lang="lv-LV" sz="3600" dirty="0" err="1">
                <a:solidFill>
                  <a:schemeClr val="tx2"/>
                </a:solidFill>
              </a:rPr>
              <a:t>Starter</a:t>
            </a:r>
            <a:r>
              <a:rPr lang="lv-LV" sz="3600" dirty="0">
                <a:solidFill>
                  <a:schemeClr val="tx2"/>
                </a:solidFill>
              </a:rPr>
              <a:t> </a:t>
            </a:r>
            <a:r>
              <a:rPr lang="lv-LV" sz="3600">
                <a:solidFill>
                  <a:schemeClr val="tx2"/>
                </a:solidFill>
              </a:rPr>
              <a:t>celtniecības bloku  </a:t>
            </a:r>
            <a:r>
              <a:rPr lang="lv-LV" sz="3600" dirty="0">
                <a:solidFill>
                  <a:schemeClr val="tx2"/>
                </a:solidFill>
              </a:rPr>
              <a:t>alfabēts » </a:t>
            </a:r>
          </a:p>
        </p:txBody>
      </p:sp>
    </p:spTree>
    <p:extLst>
      <p:ext uri="{BB962C8B-B14F-4D97-AF65-F5344CB8AC3E}">
        <p14:creationId xmlns:p14="http://schemas.microsoft.com/office/powerpoint/2010/main" val="92983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43BFBC-602E-41DB-726E-ED98F1172721}"/>
              </a:ext>
            </a:extLst>
          </p:cNvPr>
          <p:cNvSpPr>
            <a:spLocks noGrp="1"/>
          </p:cNvSpPr>
          <p:nvPr>
            <p:ph type="title"/>
          </p:nvPr>
        </p:nvSpPr>
        <p:spPr>
          <a:xfrm>
            <a:off x="1206944" y="447608"/>
            <a:ext cx="8592481" cy="911203"/>
          </a:xfrm>
        </p:spPr>
        <p:txBody>
          <a:bodyPr/>
          <a:lstStyle/>
          <a:p>
            <a:r>
              <a:rPr lang="lv-LV" dirty="0"/>
              <a:t>«Saliec vārdu un izlasi» </a:t>
            </a:r>
            <a:br>
              <a:rPr lang="lv-LV" dirty="0"/>
            </a:br>
            <a:endParaRPr lang="lv-LV" dirty="0"/>
          </a:p>
        </p:txBody>
      </p:sp>
      <p:pic>
        <p:nvPicPr>
          <p:cNvPr id="4" name="Рисунок 3" descr="Изображение выглядит как в помещении, текст, Самоклеющийся листок, Детские игрушки&#10;&#10;Контент, сгенерированный ИИ, может содержать ошибки.">
            <a:extLst>
              <a:ext uri="{FF2B5EF4-FFF2-40B4-BE49-F238E27FC236}">
                <a16:creationId xmlns:a16="http://schemas.microsoft.com/office/drawing/2014/main" id="{6A5AFB6C-4349-E754-DA7A-466305FECBE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504" y="1804510"/>
            <a:ext cx="4331973" cy="32489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descr="Изображение выглядит как Детское искусство, Самоклеющийся листок, в помещении, рукописный текст&#10;&#10;Контент, сгенерированный ИИ, может содержать ошибки.">
            <a:extLst>
              <a:ext uri="{FF2B5EF4-FFF2-40B4-BE49-F238E27FC236}">
                <a16:creationId xmlns:a16="http://schemas.microsoft.com/office/drawing/2014/main" id="{6FFE7180-8CE3-242F-3B09-6956D5B9DE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39952" y="2996952"/>
            <a:ext cx="4896544" cy="36724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36266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43FBCF-EBA5-46F9-CD8D-D7A2B0C41E11}"/>
              </a:ext>
            </a:extLst>
          </p:cNvPr>
          <p:cNvSpPr>
            <a:spLocks noGrp="1"/>
          </p:cNvSpPr>
          <p:nvPr>
            <p:ph type="title"/>
          </p:nvPr>
        </p:nvSpPr>
        <p:spPr>
          <a:xfrm>
            <a:off x="323850" y="476250"/>
            <a:ext cx="7704534" cy="1080542"/>
          </a:xfrm>
        </p:spPr>
        <p:txBody>
          <a:bodyPr/>
          <a:lstStyle/>
          <a:p>
            <a:r>
              <a:rPr lang="lv-LV" dirty="0"/>
              <a:t>«Uzzīmē un saliec vārdu»</a:t>
            </a:r>
            <a:br>
              <a:rPr lang="lv-LV" dirty="0"/>
            </a:br>
            <a:endParaRPr lang="lv-LV" dirty="0"/>
          </a:p>
        </p:txBody>
      </p:sp>
      <p:pic>
        <p:nvPicPr>
          <p:cNvPr id="4" name="Рисунок 3" descr="Изображение выглядит как Детское искусство, Человеческое лицо, ребенок, начинающий ходить, одежда&#10;&#10;Контент, сгенерированный ИИ, может содержать ошибки.">
            <a:extLst>
              <a:ext uri="{FF2B5EF4-FFF2-40B4-BE49-F238E27FC236}">
                <a16:creationId xmlns:a16="http://schemas.microsoft.com/office/drawing/2014/main" id="{B3AC5354-BA6B-4FC7-D97C-B38AB80D928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609" y="2492896"/>
            <a:ext cx="4283968" cy="32129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descr="Изображение выглядит как Детское искусство, рисунок, Бумажное изделие, канцтовары&#10;&#10;Контент, сгенерированный ИИ, может содержать ошибки.">
            <a:extLst>
              <a:ext uri="{FF2B5EF4-FFF2-40B4-BE49-F238E27FC236}">
                <a16:creationId xmlns:a16="http://schemas.microsoft.com/office/drawing/2014/main" id="{83A2CED4-BE19-746E-7298-DD903CA98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496" y="1844824"/>
            <a:ext cx="4435895" cy="48203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99280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Детское искусство, ребенок, начинающий ходить, одежда, человек&#10;&#10;Контент, сгенерированный ИИ, может содержать ошибки.">
            <a:extLst>
              <a:ext uri="{FF2B5EF4-FFF2-40B4-BE49-F238E27FC236}">
                <a16:creationId xmlns:a16="http://schemas.microsoft.com/office/drawing/2014/main" id="{32674163-CAEE-97E2-C504-26D3C114CC3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528" y="1770988"/>
            <a:ext cx="3401213" cy="45349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descr="Изображение выглядит как Детское искусство, цветок, письмо, рисунок&#10;&#10;Контент, сгенерированный ИИ, может содержать ошибки.">
            <a:extLst>
              <a:ext uri="{FF2B5EF4-FFF2-40B4-BE49-F238E27FC236}">
                <a16:creationId xmlns:a16="http://schemas.microsoft.com/office/drawing/2014/main" id="{B9D6FFC5-9B41-A197-373A-A6423ADBE85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28560" y="1770988"/>
            <a:ext cx="4930632" cy="24612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descr="Изображение выглядит как Детское искусство, Человеческое лицо, Самоклеющийся листок, рисунок&#10;&#10;Контент, сгенерированный ИИ, может содержать ошибки.">
            <a:extLst>
              <a:ext uri="{FF2B5EF4-FFF2-40B4-BE49-F238E27FC236}">
                <a16:creationId xmlns:a16="http://schemas.microsoft.com/office/drawing/2014/main" id="{FFC9F6CB-4370-4A48-A336-132133D7443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4702772" y="2729965"/>
            <a:ext cx="3179111" cy="42388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112C3451-0073-4B80-9C62-2A0C618D1BFA}"/>
              </a:ext>
            </a:extLst>
          </p:cNvPr>
          <p:cNvSpPr txBox="1"/>
          <p:nvPr/>
        </p:nvSpPr>
        <p:spPr>
          <a:xfrm>
            <a:off x="134548" y="257715"/>
            <a:ext cx="8409975" cy="1323439"/>
          </a:xfrm>
          <a:prstGeom prst="rect">
            <a:avLst/>
          </a:prstGeom>
          <a:noFill/>
        </p:spPr>
        <p:txBody>
          <a:bodyPr wrap="square" rtlCol="0">
            <a:spAutoFit/>
          </a:bodyPr>
          <a:lstStyle/>
          <a:p>
            <a:pPr algn="l"/>
            <a:r>
              <a:rPr lang="lv-LV" sz="2000" i="1" dirty="0">
                <a:solidFill>
                  <a:schemeClr val="tx2"/>
                </a:solidFill>
              </a:rPr>
              <a:t>Bērni zīmē attēlu, otrā lapas pusē raksta attēla nosaukumu, citā lapā raksta  vārda  burtus un izkrāso tos. Izgriež burtus, sajauc dažādu vārdu burtus, katrs  saliek vārdu pēc sava parauga, apvērš lapu otrādi un skatās attēlu. </a:t>
            </a:r>
          </a:p>
        </p:txBody>
      </p:sp>
    </p:spTree>
    <p:extLst>
      <p:ext uri="{BB962C8B-B14F-4D97-AF65-F5344CB8AC3E}">
        <p14:creationId xmlns:p14="http://schemas.microsoft.com/office/powerpoint/2010/main" val="2211534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одежда, Детское искусство, человек, ребенок, начинающий ходить&#10;&#10;Контент, сгенерированный ИИ, может содержать ошибки.">
            <a:extLst>
              <a:ext uri="{FF2B5EF4-FFF2-40B4-BE49-F238E27FC236}">
                <a16:creationId xmlns:a16="http://schemas.microsoft.com/office/drawing/2014/main" id="{86E1AA3E-156B-031D-68BE-843FFCC9D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772816"/>
            <a:ext cx="6624736" cy="49685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48629D15-9AB9-21AC-CBA8-55E8ED676709}"/>
              </a:ext>
            </a:extLst>
          </p:cNvPr>
          <p:cNvSpPr txBox="1"/>
          <p:nvPr/>
        </p:nvSpPr>
        <p:spPr>
          <a:xfrm>
            <a:off x="3657600" y="2514600"/>
            <a:ext cx="1828800" cy="1828800"/>
          </a:xfrm>
          <a:prstGeom prst="rect">
            <a:avLst/>
          </a:prstGeom>
          <a:noFill/>
        </p:spPr>
        <p:txBody>
          <a:bodyPr wrap="square" rtlCol="0">
            <a:spAutoFit/>
          </a:bodyPr>
          <a:lstStyle/>
          <a:p>
            <a:pPr algn="l"/>
            <a:endParaRPr lang="lv-LV" dirty="0"/>
          </a:p>
        </p:txBody>
      </p:sp>
      <p:sp>
        <p:nvSpPr>
          <p:cNvPr id="5" name="TextBox 4">
            <a:extLst>
              <a:ext uri="{FF2B5EF4-FFF2-40B4-BE49-F238E27FC236}">
                <a16:creationId xmlns:a16="http://schemas.microsoft.com/office/drawing/2014/main" id="{877E73DB-065F-9DFE-6863-AFF758FCC2A4}"/>
              </a:ext>
            </a:extLst>
          </p:cNvPr>
          <p:cNvSpPr txBox="1"/>
          <p:nvPr/>
        </p:nvSpPr>
        <p:spPr>
          <a:xfrm>
            <a:off x="1133894" y="-14031"/>
            <a:ext cx="5867980" cy="1200329"/>
          </a:xfrm>
          <a:prstGeom prst="rect">
            <a:avLst/>
          </a:prstGeom>
          <a:noFill/>
        </p:spPr>
        <p:txBody>
          <a:bodyPr wrap="square" rtlCol="0">
            <a:spAutoFit/>
          </a:bodyPr>
          <a:lstStyle/>
          <a:p>
            <a:pPr algn="l"/>
            <a:r>
              <a:rPr lang="lv-LV" sz="3600" dirty="0">
                <a:solidFill>
                  <a:schemeClr val="tx2"/>
                </a:solidFill>
              </a:rPr>
              <a:t>«Uzzīmē sava vārda pirmo burtu» </a:t>
            </a:r>
          </a:p>
        </p:txBody>
      </p:sp>
      <p:sp>
        <p:nvSpPr>
          <p:cNvPr id="6" name="TextBox 5">
            <a:extLst>
              <a:ext uri="{FF2B5EF4-FFF2-40B4-BE49-F238E27FC236}">
                <a16:creationId xmlns:a16="http://schemas.microsoft.com/office/drawing/2014/main" id="{2575798E-D739-6A32-FDCF-DA7A414E9E2A}"/>
              </a:ext>
            </a:extLst>
          </p:cNvPr>
          <p:cNvSpPr txBox="1"/>
          <p:nvPr/>
        </p:nvSpPr>
        <p:spPr>
          <a:xfrm>
            <a:off x="175196" y="489502"/>
            <a:ext cx="5603627" cy="646331"/>
          </a:xfrm>
          <a:prstGeom prst="rect">
            <a:avLst/>
          </a:prstGeom>
          <a:noFill/>
        </p:spPr>
        <p:txBody>
          <a:bodyPr wrap="square" rtlCol="0">
            <a:spAutoFit/>
          </a:bodyPr>
          <a:lstStyle/>
          <a:p>
            <a:pPr algn="l"/>
            <a:endParaRPr lang="lv-LV" sz="3600" b="0" dirty="0"/>
          </a:p>
        </p:txBody>
      </p:sp>
      <p:sp>
        <p:nvSpPr>
          <p:cNvPr id="7" name="TextBox 6">
            <a:extLst>
              <a:ext uri="{FF2B5EF4-FFF2-40B4-BE49-F238E27FC236}">
                <a16:creationId xmlns:a16="http://schemas.microsoft.com/office/drawing/2014/main" id="{D6CF8E05-82C0-9330-0F58-D87F6C59E9FB}"/>
              </a:ext>
            </a:extLst>
          </p:cNvPr>
          <p:cNvSpPr txBox="1"/>
          <p:nvPr/>
        </p:nvSpPr>
        <p:spPr>
          <a:xfrm>
            <a:off x="3657600" y="2514600"/>
            <a:ext cx="1828800" cy="369332"/>
          </a:xfrm>
          <a:prstGeom prst="rect">
            <a:avLst/>
          </a:prstGeom>
          <a:noFill/>
        </p:spPr>
        <p:txBody>
          <a:bodyPr wrap="square" rtlCol="0">
            <a:spAutoFit/>
          </a:bodyPr>
          <a:lstStyle/>
          <a:p>
            <a:pPr algn="l"/>
            <a:r>
              <a:rPr lang="lv-LV" dirty="0"/>
              <a:t>«</a:t>
            </a:r>
          </a:p>
        </p:txBody>
      </p:sp>
    </p:spTree>
    <p:extLst>
      <p:ext uri="{BB962C8B-B14F-4D97-AF65-F5344CB8AC3E}">
        <p14:creationId xmlns:p14="http://schemas.microsoft.com/office/powerpoint/2010/main" val="3091922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Бумажное изделие, Детское искусство, текст, в помещении&#10;&#10;Контент, сгенерированный ИИ, может содержать ошибки.">
            <a:extLst>
              <a:ext uri="{FF2B5EF4-FFF2-40B4-BE49-F238E27FC236}">
                <a16:creationId xmlns:a16="http://schemas.microsoft.com/office/drawing/2014/main" id="{5A9B941A-0BD7-DA38-80E1-6DAD5FA1DEC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907435" y="1300433"/>
            <a:ext cx="3312431" cy="44165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descr="Изображение выглядит как текст, книга, искусство&#10;&#10;Контент, сгенерированный ИИ, может содержать ошибки.">
            <a:extLst>
              <a:ext uri="{FF2B5EF4-FFF2-40B4-BE49-F238E27FC236}">
                <a16:creationId xmlns:a16="http://schemas.microsoft.com/office/drawing/2014/main" id="{2F038BC8-BE8C-4518-7BCF-92D266526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554" y="2493321"/>
            <a:ext cx="5076056" cy="38070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12E8D90B-2647-F67B-7608-59F24D0BFFF7}"/>
              </a:ext>
            </a:extLst>
          </p:cNvPr>
          <p:cNvSpPr txBox="1"/>
          <p:nvPr/>
        </p:nvSpPr>
        <p:spPr>
          <a:xfrm>
            <a:off x="355363" y="455326"/>
            <a:ext cx="8317050" cy="707886"/>
          </a:xfrm>
          <a:prstGeom prst="rect">
            <a:avLst/>
          </a:prstGeom>
          <a:noFill/>
        </p:spPr>
        <p:txBody>
          <a:bodyPr wrap="square" rtlCol="0">
            <a:spAutoFit/>
          </a:bodyPr>
          <a:lstStyle/>
          <a:p>
            <a:pPr algn="l"/>
            <a:r>
              <a:rPr lang="lv-LV" sz="2000" i="1" dirty="0">
                <a:solidFill>
                  <a:schemeClr val="tx2"/>
                </a:solidFill>
              </a:rPr>
              <a:t>Bērni izrotā lapu ar sava vārda sākumburtu, piestiprina to pie sava skapīša. </a:t>
            </a:r>
          </a:p>
        </p:txBody>
      </p:sp>
    </p:spTree>
    <p:extLst>
      <p:ext uri="{BB962C8B-B14F-4D97-AF65-F5344CB8AC3E}">
        <p14:creationId xmlns:p14="http://schemas.microsoft.com/office/powerpoint/2010/main" val="3230794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476250"/>
            <a:ext cx="7992566" cy="1224558"/>
          </a:xfrm>
        </p:spPr>
        <p:txBody>
          <a:bodyPr/>
          <a:lstStyle/>
          <a:p>
            <a:r>
              <a:rPr lang="lv-LV" dirty="0"/>
              <a:t>«Burtu detektīvi»</a:t>
            </a:r>
            <a:r>
              <a:rPr lang="lv-LV" sz="1400" b="0" dirty="0"/>
              <a:t>. </a:t>
            </a:r>
            <a:endParaRPr lang="lv-LV" dirty="0"/>
          </a:p>
        </p:txBody>
      </p:sp>
      <p:pic>
        <p:nvPicPr>
          <p:cNvPr id="3" name="WhatsApp Video 2024-10-22 at 07.08.26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23728" y="1844824"/>
            <a:ext cx="4572000" cy="4572000"/>
          </a:xfrm>
          <a:prstGeom prst="rect">
            <a:avLst/>
          </a:prstGeom>
        </p:spPr>
      </p:pic>
      <p:sp>
        <p:nvSpPr>
          <p:cNvPr id="4" name="TextBox 3">
            <a:extLst>
              <a:ext uri="{FF2B5EF4-FFF2-40B4-BE49-F238E27FC236}">
                <a16:creationId xmlns:a16="http://schemas.microsoft.com/office/drawing/2014/main" id="{69C376CB-BF16-FA5D-0CBE-E9045CFA07D6}"/>
              </a:ext>
            </a:extLst>
          </p:cNvPr>
          <p:cNvSpPr txBox="1"/>
          <p:nvPr/>
        </p:nvSpPr>
        <p:spPr>
          <a:xfrm>
            <a:off x="3657600" y="2514600"/>
            <a:ext cx="1828800" cy="1828800"/>
          </a:xfrm>
          <a:prstGeom prst="rect">
            <a:avLst/>
          </a:prstGeom>
          <a:noFill/>
        </p:spPr>
        <p:txBody>
          <a:bodyPr wrap="square" rtlCol="0">
            <a:spAutoFit/>
          </a:bodyPr>
          <a:lstStyle/>
          <a:p>
            <a:pPr algn="l"/>
            <a:endParaRPr lang="lv-LV" dirty="0"/>
          </a:p>
        </p:txBody>
      </p:sp>
    </p:spTree>
    <p:extLst>
      <p:ext uri="{BB962C8B-B14F-4D97-AF65-F5344CB8AC3E}">
        <p14:creationId xmlns:p14="http://schemas.microsoft.com/office/powerpoint/2010/main" val="4282103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504" y="1340768"/>
            <a:ext cx="6984776" cy="52385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BE922EE7-ABD2-62F4-0214-6F1C5DFBD159}"/>
              </a:ext>
            </a:extLst>
          </p:cNvPr>
          <p:cNvSpPr txBox="1"/>
          <p:nvPr/>
        </p:nvSpPr>
        <p:spPr>
          <a:xfrm>
            <a:off x="364126" y="0"/>
            <a:ext cx="7957482" cy="1340768"/>
          </a:xfrm>
          <a:prstGeom prst="rect">
            <a:avLst/>
          </a:prstGeom>
          <a:noFill/>
        </p:spPr>
        <p:txBody>
          <a:bodyPr wrap="square" rtlCol="0">
            <a:spAutoFit/>
          </a:bodyPr>
          <a:lstStyle/>
          <a:p>
            <a:pPr algn="l"/>
            <a:r>
              <a:rPr lang="lv-LV" dirty="0">
                <a:solidFill>
                  <a:schemeClr val="tx2"/>
                </a:solidFill>
              </a:rPr>
              <a:t>«Burtu detektīvi»</a:t>
            </a:r>
            <a:r>
              <a:rPr lang="lv-LV" sz="900" b="0" dirty="0">
                <a:solidFill>
                  <a:schemeClr val="tx2"/>
                </a:solidFill>
              </a:rPr>
              <a:t>. </a:t>
            </a:r>
            <a:br>
              <a:rPr lang="lv-LV" dirty="0"/>
            </a:br>
            <a:r>
              <a:rPr lang="lv-LV" sz="2000" i="1" dirty="0">
                <a:solidFill>
                  <a:schemeClr val="tx2"/>
                </a:solidFill>
              </a:rPr>
              <a:t>Bērni ar otas un ūdens palīdzību samitrina papīra lapu, kur paslēpušies burti. Atrodot tādu pašu burtu,  to atzīmē uz  laukuma. </a:t>
            </a:r>
          </a:p>
        </p:txBody>
      </p:sp>
    </p:spTree>
    <p:extLst>
      <p:ext uri="{BB962C8B-B14F-4D97-AF65-F5344CB8AC3E}">
        <p14:creationId xmlns:p14="http://schemas.microsoft.com/office/powerpoint/2010/main" val="42303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8B6CA7AD-3618-AAD1-5A99-9EA919119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18" y="1918320"/>
            <a:ext cx="5106054" cy="33650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Attēls 1">
            <a:extLst>
              <a:ext uri="{FF2B5EF4-FFF2-40B4-BE49-F238E27FC236}">
                <a16:creationId xmlns:a16="http://schemas.microsoft.com/office/drawing/2014/main" id="{C5F76999-5072-BE97-3390-3A5793C12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658" y="2829524"/>
            <a:ext cx="4923692" cy="34489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9013D3C6-C024-D736-684A-EE3DCE50933A}"/>
              </a:ext>
            </a:extLst>
          </p:cNvPr>
          <p:cNvSpPr txBox="1"/>
          <p:nvPr/>
        </p:nvSpPr>
        <p:spPr>
          <a:xfrm>
            <a:off x="207818" y="262389"/>
            <a:ext cx="7833842" cy="1200329"/>
          </a:xfrm>
          <a:prstGeom prst="rect">
            <a:avLst/>
          </a:prstGeom>
          <a:noFill/>
        </p:spPr>
        <p:txBody>
          <a:bodyPr wrap="square" rtlCol="0">
            <a:spAutoFit/>
          </a:bodyPr>
          <a:lstStyle/>
          <a:p>
            <a:pPr algn="l"/>
            <a:r>
              <a:rPr lang="lv-LV" sz="3600" dirty="0">
                <a:solidFill>
                  <a:schemeClr val="tx2"/>
                </a:solidFill>
              </a:rPr>
              <a:t>« Kurš burts veidos labāko papīra lidmašīnu?»</a:t>
            </a:r>
          </a:p>
        </p:txBody>
      </p:sp>
    </p:spTree>
    <p:extLst>
      <p:ext uri="{BB962C8B-B14F-4D97-AF65-F5344CB8AC3E}">
        <p14:creationId xmlns:p14="http://schemas.microsoft.com/office/powerpoint/2010/main" val="2657778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04664"/>
            <a:ext cx="7848872" cy="1015663"/>
          </a:xfrm>
          <a:prstGeom prst="rect">
            <a:avLst/>
          </a:prstGeom>
          <a:noFill/>
        </p:spPr>
        <p:txBody>
          <a:bodyPr wrap="square" rtlCol="0">
            <a:spAutoFit/>
          </a:bodyPr>
          <a:lstStyle/>
          <a:p>
            <a:pPr algn="just"/>
            <a:r>
              <a:rPr lang="lv-LV" sz="2000" i="1" dirty="0">
                <a:solidFill>
                  <a:schemeClr val="tx2"/>
                </a:solidFill>
              </a:rPr>
              <a:t>Mērīšana: pārbaudiet un izmēriet, kurš burts lido vistālāk. </a:t>
            </a:r>
          </a:p>
          <a:p>
            <a:pPr algn="just"/>
            <a:r>
              <a:rPr lang="lv-LV" sz="2000" i="1" dirty="0">
                <a:solidFill>
                  <a:schemeClr val="tx2"/>
                </a:solidFill>
              </a:rPr>
              <a:t>Vai arī varat izmērīt, kurš visilgāk paliek gaisā. </a:t>
            </a:r>
          </a:p>
          <a:p>
            <a:pPr algn="just"/>
            <a:r>
              <a:rPr lang="lv-LV" sz="2000" i="1" dirty="0">
                <a:solidFill>
                  <a:schemeClr val="tx2"/>
                </a:solidFill>
              </a:rPr>
              <a:t>Vai jūs varat to pārveidot tā, lai tas būtu pretrunā gravitācijai?</a:t>
            </a:r>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11960" y="3208914"/>
            <a:ext cx="4632515" cy="34743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7544" y="1772816"/>
            <a:ext cx="4231055" cy="31732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42461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5B854D8-6A74-D33B-37EA-08A029A56243}"/>
              </a:ext>
            </a:extLst>
          </p:cNvPr>
          <p:cNvSpPr>
            <a:spLocks noGrp="1"/>
          </p:cNvSpPr>
          <p:nvPr>
            <p:ph idx="1"/>
          </p:nvPr>
        </p:nvSpPr>
        <p:spPr>
          <a:xfrm>
            <a:off x="323850" y="548680"/>
            <a:ext cx="7416800" cy="6047383"/>
          </a:xfrm>
        </p:spPr>
        <p:txBody>
          <a:bodyPr/>
          <a:lstStyle/>
          <a:p>
            <a:r>
              <a:rPr lang="lv-LV" sz="1600" b="1" dirty="0"/>
              <a:t>Inženierija (Engineering)</a:t>
            </a:r>
            <a:r>
              <a:rPr lang="lv-LV" sz="1600" dirty="0"/>
              <a:t>:</a:t>
            </a:r>
          </a:p>
          <a:p>
            <a:r>
              <a:rPr lang="lv-LV" sz="1600" dirty="0"/>
              <a:t>Organizējiet aktivitātes, kur bērni veido konstrukcijas, piemēram, no koka klučiem vai LEGO, un vienlaikus lasa norādes vai uzdevumu kartes, kas veicina lasīšanu.</a:t>
            </a:r>
          </a:p>
          <a:p>
            <a:r>
              <a:rPr lang="lv-LV" sz="1600" dirty="0"/>
              <a:t>Lasīšanas uzdevumi var ietvert instrukcijas par to, kā uzbūvēt noteiktu objektu vai izveidot dažādas struktūras, veicinot izpratni par tekstu un to pielietojumu praksē.</a:t>
            </a:r>
          </a:p>
          <a:p>
            <a:r>
              <a:rPr lang="lv-LV" sz="1600" b="1" dirty="0"/>
              <a:t>Māksla (Arts)</a:t>
            </a:r>
            <a:r>
              <a:rPr lang="lv-LV" sz="1600" dirty="0"/>
              <a:t>:</a:t>
            </a:r>
          </a:p>
          <a:p>
            <a:r>
              <a:rPr lang="lv-LV" sz="1600" dirty="0"/>
              <a:t>Izmantojiet mākslas projektus, kas saistīti ar lasīšanu, piemēram, veidojot stāstu plānojumus, zīmējot tēlus no grāmatām vai ilustrējot teksta fragmentus.</a:t>
            </a:r>
          </a:p>
          <a:p>
            <a:r>
              <a:rPr lang="lv-LV" sz="1600" dirty="0"/>
              <a:t>Piesaistiet bērnus veidot savu stāstu, ilustrējot to un pēc tam kopā lasot un pārrunājot.</a:t>
            </a:r>
          </a:p>
          <a:p>
            <a:r>
              <a:rPr lang="lv-LV" sz="1600" b="1" dirty="0"/>
              <a:t>Matemātika (</a:t>
            </a:r>
            <a:r>
              <a:rPr lang="lv-LV" sz="1600" b="1" dirty="0" err="1"/>
              <a:t>Mathematics</a:t>
            </a:r>
            <a:r>
              <a:rPr lang="lv-LV" sz="1600" b="1" dirty="0"/>
              <a:t>)</a:t>
            </a:r>
            <a:r>
              <a:rPr lang="lv-LV" sz="1600" dirty="0"/>
              <a:t>:</a:t>
            </a:r>
          </a:p>
          <a:p>
            <a:r>
              <a:rPr lang="lv-LV" sz="1600" dirty="0"/>
              <a:t>Iekļaujiet lasīšanas uzdevumus, kas saistīti ar matemātiskām darbībām, piemēram, lasot skaitļu secības, mērījumus vai vienkāršus problēmu aprakstus.</a:t>
            </a:r>
          </a:p>
          <a:p>
            <a:r>
              <a:rPr lang="lv-LV" sz="1600" dirty="0"/>
              <a:t>Izmantojiet grāmatas ar matemātiskiem uzdevumiem, kuros bērni var praktizēt gan lasīšanu, gan pamata matemātikas prasmes.</a:t>
            </a:r>
          </a:p>
          <a:p>
            <a:endParaRPr lang="lv-LV" dirty="0"/>
          </a:p>
        </p:txBody>
      </p:sp>
    </p:spTree>
    <p:extLst>
      <p:ext uri="{BB962C8B-B14F-4D97-AF65-F5344CB8AC3E}">
        <p14:creationId xmlns:p14="http://schemas.microsoft.com/office/powerpoint/2010/main" val="14708401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5536" y="4066728"/>
            <a:ext cx="3515883" cy="26369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251520" y="260648"/>
            <a:ext cx="7560840" cy="1631216"/>
          </a:xfrm>
          <a:prstGeom prst="rect">
            <a:avLst/>
          </a:prstGeom>
          <a:noFill/>
        </p:spPr>
        <p:txBody>
          <a:bodyPr wrap="square" rtlCol="0">
            <a:spAutoFit/>
          </a:bodyPr>
          <a:lstStyle/>
          <a:p>
            <a:pPr lvl="0" algn="just"/>
            <a:r>
              <a:rPr lang="lv-LV" sz="2000" i="1" dirty="0">
                <a:solidFill>
                  <a:schemeClr val="tx2"/>
                </a:solidFill>
              </a:rPr>
              <a:t>Simetrija: bērni, iespējams, pamanīs, ka burti, ko var salocīt uz pusēm, lido nedaudz labāk.</a:t>
            </a:r>
          </a:p>
          <a:p>
            <a:pPr lvl="0" algn="just"/>
            <a:r>
              <a:rPr lang="lv-LV" sz="2000" i="1" dirty="0">
                <a:solidFill>
                  <a:schemeClr val="tx2"/>
                </a:solidFill>
              </a:rPr>
              <a:t> Tas ir lielisks veids, kā ieviest simetriju! Vai simetriskie burti lido labāk? </a:t>
            </a:r>
          </a:p>
          <a:p>
            <a:pPr lvl="0" algn="just"/>
            <a:endParaRPr lang="lv-LV" sz="2000" i="1" dirty="0">
              <a:solidFill>
                <a:schemeClr val="tx2"/>
              </a:solidFill>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9960" y="1838285"/>
            <a:ext cx="3423789" cy="25678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36096" y="4167926"/>
            <a:ext cx="3384376" cy="26564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37150" y="1838285"/>
            <a:ext cx="3456384" cy="25678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58121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a:extLst>
              <a:ext uri="{FF2B5EF4-FFF2-40B4-BE49-F238E27FC236}">
                <a16:creationId xmlns:a16="http://schemas.microsoft.com/office/drawing/2014/main" id="{7AFE9270-EA09-46FB-BEE9-7AE5DA6AD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36" y="1907569"/>
            <a:ext cx="5193714" cy="35356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Attēls 1">
            <a:extLst>
              <a:ext uri="{FF2B5EF4-FFF2-40B4-BE49-F238E27FC236}">
                <a16:creationId xmlns:a16="http://schemas.microsoft.com/office/drawing/2014/main" id="{3E2EC913-9965-D326-3ED3-6C09529A3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377" y="2972778"/>
            <a:ext cx="4755839" cy="35356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55D26EFD-DA92-54B6-639B-1CB29F56DA6A}"/>
              </a:ext>
            </a:extLst>
          </p:cNvPr>
          <p:cNvSpPr txBox="1"/>
          <p:nvPr/>
        </p:nvSpPr>
        <p:spPr>
          <a:xfrm>
            <a:off x="480850" y="519195"/>
            <a:ext cx="7456205" cy="646331"/>
          </a:xfrm>
          <a:prstGeom prst="rect">
            <a:avLst/>
          </a:prstGeom>
          <a:noFill/>
        </p:spPr>
        <p:txBody>
          <a:bodyPr wrap="square" rtlCol="0">
            <a:spAutoFit/>
          </a:bodyPr>
          <a:lstStyle/>
          <a:p>
            <a:pPr algn="l"/>
            <a:r>
              <a:rPr lang="lv-LV" sz="3600" dirty="0">
                <a:solidFill>
                  <a:schemeClr val="tx2"/>
                </a:solidFill>
              </a:rPr>
              <a:t>« Redzes vārdu vainags » </a:t>
            </a:r>
          </a:p>
        </p:txBody>
      </p:sp>
    </p:spTree>
    <p:extLst>
      <p:ext uri="{BB962C8B-B14F-4D97-AF65-F5344CB8AC3E}">
        <p14:creationId xmlns:p14="http://schemas.microsoft.com/office/powerpoint/2010/main" val="1035144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DC3FE08-B14B-85BF-0DDC-7D75CCFA2DED}"/>
              </a:ext>
            </a:extLst>
          </p:cNvPr>
          <p:cNvSpPr>
            <a:spLocks noGrp="1"/>
          </p:cNvSpPr>
          <p:nvPr>
            <p:ph type="title"/>
          </p:nvPr>
        </p:nvSpPr>
        <p:spPr>
          <a:xfrm>
            <a:off x="0" y="-407643"/>
            <a:ext cx="7999253" cy="2429873"/>
          </a:xfrm>
        </p:spPr>
        <p:txBody>
          <a:bodyPr/>
          <a:lstStyle/>
          <a:p>
            <a:r>
              <a:rPr lang="lv-LV" sz="2000" i="1" dirty="0">
                <a:solidFill>
                  <a:schemeClr val="tx2"/>
                </a:solidFill>
              </a:rPr>
              <a:t>Izveido  vainagus no papīra un uzraksta  uz katra no tiem teikumu. Bērni sēž viens otram pretī,  lasa  viens otra vārdus no vainadziņiem un pieraksta .</a:t>
            </a:r>
          </a:p>
        </p:txBody>
      </p:sp>
      <p:pic>
        <p:nvPicPr>
          <p:cNvPr id="4" name="Satura vietturis 3">
            <a:extLst>
              <a:ext uri="{FF2B5EF4-FFF2-40B4-BE49-F238E27FC236}">
                <a16:creationId xmlns:a16="http://schemas.microsoft.com/office/drawing/2014/main" id="{5DFC1C7B-F570-72C6-74D4-02BC11320C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033" y="1773238"/>
            <a:ext cx="6864247" cy="4822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36309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FCAEF7C-2395-0533-7DF1-CF4C22389767}"/>
              </a:ext>
            </a:extLst>
          </p:cNvPr>
          <p:cNvSpPr>
            <a:spLocks noGrp="1"/>
          </p:cNvSpPr>
          <p:nvPr>
            <p:ph type="title"/>
          </p:nvPr>
        </p:nvSpPr>
        <p:spPr/>
        <p:txBody>
          <a:bodyPr/>
          <a:lstStyle/>
          <a:p>
            <a:r>
              <a:rPr lang="lv-LV" dirty="0"/>
              <a:t>«Varavīksnes burti» </a:t>
            </a:r>
          </a:p>
        </p:txBody>
      </p:sp>
      <p:pic>
        <p:nvPicPr>
          <p:cNvPr id="4" name="Attēls 3">
            <a:extLst>
              <a:ext uri="{FF2B5EF4-FFF2-40B4-BE49-F238E27FC236}">
                <a16:creationId xmlns:a16="http://schemas.microsoft.com/office/drawing/2014/main" id="{C541F864-DE04-2B47-0A8A-4D41A445A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94" y="1980489"/>
            <a:ext cx="2850657" cy="43901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Attēls 4">
            <a:extLst>
              <a:ext uri="{FF2B5EF4-FFF2-40B4-BE49-F238E27FC236}">
                <a16:creationId xmlns:a16="http://schemas.microsoft.com/office/drawing/2014/main" id="{AB425463-7B51-51FB-8A7E-348B6A621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746" y="1980489"/>
            <a:ext cx="2719141" cy="43339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Attēls 5">
            <a:extLst>
              <a:ext uri="{FF2B5EF4-FFF2-40B4-BE49-F238E27FC236}">
                <a16:creationId xmlns:a16="http://schemas.microsoft.com/office/drawing/2014/main" id="{80F3C109-0073-BB3B-F570-BB1AF3273C0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42767" y="1980489"/>
            <a:ext cx="2469436" cy="43901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996218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270ED33-B436-0D46-2F45-67E397D99A53}"/>
              </a:ext>
            </a:extLst>
          </p:cNvPr>
          <p:cNvSpPr>
            <a:spLocks noGrp="1"/>
          </p:cNvSpPr>
          <p:nvPr>
            <p:ph type="title"/>
          </p:nvPr>
        </p:nvSpPr>
        <p:spPr/>
        <p:txBody>
          <a:bodyPr/>
          <a:lstStyle/>
          <a:p>
            <a:r>
              <a:rPr lang="lv-LV" sz="2000" i="1" dirty="0"/>
              <a:t>Noformē runājošo sienu, izveido vārdu. </a:t>
            </a:r>
          </a:p>
        </p:txBody>
      </p:sp>
      <p:pic>
        <p:nvPicPr>
          <p:cNvPr id="4" name="Satura vietturis 3">
            <a:extLst>
              <a:ext uri="{FF2B5EF4-FFF2-40B4-BE49-F238E27FC236}">
                <a16:creationId xmlns:a16="http://schemas.microsoft.com/office/drawing/2014/main" id="{09C082A5-608D-1681-176C-DC3A02F2BA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850" y="2098675"/>
            <a:ext cx="7416800" cy="4171950"/>
          </a:xfrm>
        </p:spPr>
      </p:pic>
    </p:spTree>
    <p:extLst>
      <p:ext uri="{BB962C8B-B14F-4D97-AF65-F5344CB8AC3E}">
        <p14:creationId xmlns:p14="http://schemas.microsoft.com/office/powerpoint/2010/main" val="1212483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628800"/>
            <a:ext cx="8352606" cy="1584176"/>
          </a:xfrm>
        </p:spPr>
        <p:txBody>
          <a:bodyPr/>
          <a:lstStyle/>
          <a:p>
            <a:r>
              <a:rPr lang="lv-LV" dirty="0">
                <a:latin typeface="+mn-lt"/>
              </a:rPr>
              <a:t>           Paldies par uzmanību!</a:t>
            </a:r>
          </a:p>
        </p:txBody>
      </p:sp>
      <p:pic>
        <p:nvPicPr>
          <p:cNvPr id="4" name="Рисунок 3" descr="Изображение выглядит как рисунок, мультфильм, иллюстрация, графическая вставка&#10;&#10;Контент, сгенерированный ИИ, может содержать ошибки.">
            <a:extLst>
              <a:ext uri="{FF2B5EF4-FFF2-40B4-BE49-F238E27FC236}">
                <a16:creationId xmlns:a16="http://schemas.microsoft.com/office/drawing/2014/main" id="{AB2FC395-B428-3F25-9E03-383F7B5AF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3212976"/>
            <a:ext cx="3312368" cy="2142573"/>
          </a:xfrm>
          <a:prstGeom prst="rect">
            <a:avLst/>
          </a:prstGeom>
        </p:spPr>
      </p:pic>
    </p:spTree>
    <p:extLst>
      <p:ext uri="{BB962C8B-B14F-4D97-AF65-F5344CB8AC3E}">
        <p14:creationId xmlns:p14="http://schemas.microsoft.com/office/powerpoint/2010/main" val="266630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83DF94F-038F-4288-85FE-D559F425C1EA}"/>
              </a:ext>
            </a:extLst>
          </p:cNvPr>
          <p:cNvSpPr>
            <a:spLocks noGrp="1"/>
          </p:cNvSpPr>
          <p:nvPr>
            <p:ph type="title"/>
          </p:nvPr>
        </p:nvSpPr>
        <p:spPr>
          <a:xfrm>
            <a:off x="323850" y="476250"/>
            <a:ext cx="7416800" cy="1152550"/>
          </a:xfrm>
        </p:spPr>
        <p:txBody>
          <a:bodyPr/>
          <a:lstStyle/>
          <a:p>
            <a:pPr marL="0" indent="0"/>
            <a:r>
              <a:rPr lang="lv-LV" sz="3200" dirty="0"/>
              <a:t>Labās prakses piemēri</a:t>
            </a:r>
            <a:br>
              <a:rPr lang="lv-LV" sz="3200" dirty="0"/>
            </a:br>
            <a:r>
              <a:rPr lang="lv-LV" sz="3200" dirty="0"/>
              <a:t>STEAM aktivitātes lasītprasmes veicināšanai pirmsskolā</a:t>
            </a:r>
            <a:br>
              <a:rPr lang="lv-LV" dirty="0">
                <a:latin typeface="+mn-lt"/>
              </a:rPr>
            </a:br>
            <a:endParaRPr lang="lv-LV" dirty="0">
              <a:latin typeface="+mn-lt"/>
            </a:endParaRPr>
          </a:p>
        </p:txBody>
      </p:sp>
      <p:sp>
        <p:nvSpPr>
          <p:cNvPr id="3" name="Satura vietturis 2">
            <a:extLst>
              <a:ext uri="{FF2B5EF4-FFF2-40B4-BE49-F238E27FC236}">
                <a16:creationId xmlns:a16="http://schemas.microsoft.com/office/drawing/2014/main" id="{5992E28F-AEBB-4E73-9E1B-76769D754FBA}"/>
              </a:ext>
            </a:extLst>
          </p:cNvPr>
          <p:cNvSpPr>
            <a:spLocks noGrp="1"/>
          </p:cNvSpPr>
          <p:nvPr>
            <p:ph idx="1"/>
          </p:nvPr>
        </p:nvSpPr>
        <p:spPr>
          <a:xfrm>
            <a:off x="323850" y="908720"/>
            <a:ext cx="7416800" cy="5687343"/>
          </a:xfrm>
        </p:spPr>
        <p:txBody>
          <a:bodyPr/>
          <a:lstStyle/>
          <a:p>
            <a:pPr marL="0" indent="0" algn="ctr">
              <a:buNone/>
            </a:pPr>
            <a:endParaRPr lang="lv-LV" b="1" dirty="0"/>
          </a:p>
          <a:p>
            <a:pPr marL="0" indent="0" algn="ctr">
              <a:buNone/>
            </a:pPr>
            <a:endParaRPr lang="lv-LV"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1883144"/>
            <a:ext cx="3528392" cy="47045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74907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D6316C-20DE-ECA7-3751-C4CC1AFD5013}"/>
              </a:ext>
            </a:extLst>
          </p:cNvPr>
          <p:cNvSpPr>
            <a:spLocks noGrp="1"/>
          </p:cNvSpPr>
          <p:nvPr>
            <p:ph type="title"/>
          </p:nvPr>
        </p:nvSpPr>
        <p:spPr>
          <a:xfrm>
            <a:off x="323850" y="476250"/>
            <a:ext cx="7416502" cy="1224558"/>
          </a:xfrm>
        </p:spPr>
        <p:txBody>
          <a:bodyPr/>
          <a:lstStyle/>
          <a:p>
            <a:r>
              <a:rPr lang="lv-LV" sz="3600" dirty="0"/>
              <a:t>« Mans apģērbs » </a:t>
            </a:r>
            <a:br>
              <a:rPr lang="lv-LV" sz="3600" dirty="0"/>
            </a:br>
            <a:r>
              <a:rPr lang="lv-LV" sz="2000" i="1" dirty="0"/>
              <a:t>(1. posms) </a:t>
            </a:r>
            <a:endParaRPr lang="lv-LV" sz="2000" dirty="0"/>
          </a:p>
        </p:txBody>
      </p:sp>
      <p:pic>
        <p:nvPicPr>
          <p:cNvPr id="3" name="Объект 7">
            <a:extLst>
              <a:ext uri="{FF2B5EF4-FFF2-40B4-BE49-F238E27FC236}">
                <a16:creationId xmlns:a16="http://schemas.microsoft.com/office/drawing/2014/main" id="{B4DA3799-E6E6-3BD5-C81F-D43434B7CD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47846" y="2336173"/>
            <a:ext cx="3349070" cy="40455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Рисунок 3">
            <a:extLst>
              <a:ext uri="{FF2B5EF4-FFF2-40B4-BE49-F238E27FC236}">
                <a16:creationId xmlns:a16="http://schemas.microsoft.com/office/drawing/2014/main" id="{27010F18-5CD9-55C4-C912-5576BCFABE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5496" y="2284952"/>
            <a:ext cx="3285127" cy="39588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14580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10">
            <a:extLst>
              <a:ext uri="{FF2B5EF4-FFF2-40B4-BE49-F238E27FC236}">
                <a16:creationId xmlns:a16="http://schemas.microsoft.com/office/drawing/2014/main" id="{4139BFCB-1FB0-1455-E48A-2069E7E1EE8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85196" y="2830059"/>
            <a:ext cx="2637690" cy="37084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Объект 16">
            <a:extLst>
              <a:ext uri="{FF2B5EF4-FFF2-40B4-BE49-F238E27FC236}">
                <a16:creationId xmlns:a16="http://schemas.microsoft.com/office/drawing/2014/main" id="{884A4797-7C3B-3527-C1C1-22433299F14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76041" y="1918673"/>
            <a:ext cx="2719991" cy="39322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3D3411BA-AC50-B88E-89C5-0A73AA3EB6FF}"/>
              </a:ext>
            </a:extLst>
          </p:cNvPr>
          <p:cNvSpPr txBox="1"/>
          <p:nvPr/>
        </p:nvSpPr>
        <p:spPr>
          <a:xfrm>
            <a:off x="375671" y="387324"/>
            <a:ext cx="7346922" cy="1015663"/>
          </a:xfrm>
          <a:prstGeom prst="rect">
            <a:avLst/>
          </a:prstGeom>
          <a:noFill/>
        </p:spPr>
        <p:txBody>
          <a:bodyPr wrap="square" rtlCol="0">
            <a:spAutoFit/>
          </a:bodyPr>
          <a:lstStyle/>
          <a:p>
            <a:pPr algn="l"/>
            <a:r>
              <a:rPr lang="lv-LV" sz="2000" i="1" dirty="0">
                <a:solidFill>
                  <a:schemeClr val="tx2"/>
                </a:solidFill>
              </a:rPr>
              <a:t>Veic darbības ar pogām: ņem pa vienai, izliek burtu, izrotā apģērbu. </a:t>
            </a:r>
            <a:br>
              <a:rPr lang="lv-LV" sz="2000" i="1" dirty="0">
                <a:solidFill>
                  <a:schemeClr val="tx2"/>
                </a:solidFill>
              </a:rPr>
            </a:br>
            <a:r>
              <a:rPr lang="lv-LV" sz="2000" i="1" dirty="0">
                <a:solidFill>
                  <a:schemeClr val="tx2"/>
                </a:solidFill>
              </a:rPr>
              <a:t>Iepazīstas ar pirmo burtu vārdos/apģērba nosaukumos. </a:t>
            </a:r>
          </a:p>
        </p:txBody>
      </p:sp>
      <p:pic>
        <p:nvPicPr>
          <p:cNvPr id="10" name="Объект 5">
            <a:extLst>
              <a:ext uri="{FF2B5EF4-FFF2-40B4-BE49-F238E27FC236}">
                <a16:creationId xmlns:a16="http://schemas.microsoft.com/office/drawing/2014/main" id="{9FFA3B75-D690-7FE9-2905-7220C52E04B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512" y="1854728"/>
            <a:ext cx="2733530" cy="39322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68327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A22DA-2C8F-D4BE-CF5E-3622CBFFC6CD}"/>
              </a:ext>
            </a:extLst>
          </p:cNvPr>
          <p:cNvSpPr txBox="1"/>
          <p:nvPr/>
        </p:nvSpPr>
        <p:spPr>
          <a:xfrm>
            <a:off x="-1" y="556206"/>
            <a:ext cx="8008993" cy="1015663"/>
          </a:xfrm>
          <a:prstGeom prst="rect">
            <a:avLst/>
          </a:prstGeom>
          <a:noFill/>
        </p:spPr>
        <p:txBody>
          <a:bodyPr wrap="square" rtlCol="0">
            <a:spAutoFit/>
          </a:bodyPr>
          <a:lstStyle/>
          <a:p>
            <a:pPr algn="l"/>
            <a:r>
              <a:rPr lang="lv-LV" sz="2000" i="1">
                <a:solidFill>
                  <a:schemeClr val="tx2"/>
                </a:solidFill>
              </a:rPr>
              <a:t>Vienkāršs vingrinājums /spēle , kuru var piedāvāt bērnam burtu mācīšanās periodā un ne tikai! Nepieciešams izvēlēties burtu, kurš bērnam jāraksta, un atrast vietu, kur to varētu uzrakstīt. </a:t>
            </a:r>
            <a:endParaRPr lang="lv-LV" sz="2000" i="1" dirty="0">
              <a:solidFill>
                <a:schemeClr val="tx2"/>
              </a:solidFill>
            </a:endParaRPr>
          </a:p>
        </p:txBody>
      </p:sp>
      <p:pic>
        <p:nvPicPr>
          <p:cNvPr id="3" name="Attēls 2">
            <a:extLst>
              <a:ext uri="{FF2B5EF4-FFF2-40B4-BE49-F238E27FC236}">
                <a16:creationId xmlns:a16="http://schemas.microsoft.com/office/drawing/2014/main" id="{128C848F-F713-33CA-9017-06C1D06D5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78" y="1902336"/>
            <a:ext cx="4471941" cy="32531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Attēls 3">
            <a:extLst>
              <a:ext uri="{FF2B5EF4-FFF2-40B4-BE49-F238E27FC236}">
                <a16:creationId xmlns:a16="http://schemas.microsoft.com/office/drawing/2014/main" id="{1CE5D197-179F-6357-B456-0ACA751EF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866" y="3034768"/>
            <a:ext cx="4702256" cy="35266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D4C6A369-BEB6-6A74-4C1F-36AA8BB23458}"/>
              </a:ext>
            </a:extLst>
          </p:cNvPr>
          <p:cNvSpPr txBox="1"/>
          <p:nvPr/>
        </p:nvSpPr>
        <p:spPr>
          <a:xfrm>
            <a:off x="391657" y="14475"/>
            <a:ext cx="6490322" cy="646331"/>
          </a:xfrm>
          <a:prstGeom prst="rect">
            <a:avLst/>
          </a:prstGeom>
          <a:noFill/>
        </p:spPr>
        <p:txBody>
          <a:bodyPr wrap="square" rtlCol="0">
            <a:spAutoFit/>
          </a:bodyPr>
          <a:lstStyle/>
          <a:p>
            <a:pPr algn="l"/>
            <a:r>
              <a:rPr lang="lv-LV" sz="3600" dirty="0">
                <a:solidFill>
                  <a:schemeClr val="tx2"/>
                </a:solidFill>
              </a:rPr>
              <a:t>«Mannas putraimu burti»</a:t>
            </a:r>
          </a:p>
        </p:txBody>
      </p:sp>
    </p:spTree>
    <p:extLst>
      <p:ext uri="{BB962C8B-B14F-4D97-AF65-F5344CB8AC3E}">
        <p14:creationId xmlns:p14="http://schemas.microsoft.com/office/powerpoint/2010/main" val="637280189"/>
      </p:ext>
    </p:extLst>
  </p:cSld>
  <p:clrMapOvr>
    <a:masterClrMapping/>
  </p:clrMapOvr>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lv-LV"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lv-LV"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dizains">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1228</TotalTime>
  <Words>1483</Words>
  <Application>Microsoft Office PowerPoint</Application>
  <PresentationFormat>Slaidrāde ekrānā (4:3)</PresentationFormat>
  <Paragraphs>91</Paragraphs>
  <Slides>55</Slides>
  <Notes>0</Notes>
  <HiddenSlides>0</HiddenSlides>
  <MMClips>3</MMClips>
  <ScaleCrop>false</ScaleCrop>
  <HeadingPairs>
    <vt:vector size="6" baseType="variant">
      <vt:variant>
        <vt:lpstr>Lietotie fonti</vt:lpstr>
      </vt:variant>
      <vt:variant>
        <vt:i4>3</vt:i4>
      </vt:variant>
      <vt:variant>
        <vt:lpstr>Dizains</vt:lpstr>
      </vt:variant>
      <vt:variant>
        <vt:i4>1</vt:i4>
      </vt:variant>
      <vt:variant>
        <vt:lpstr>Slaidu virsraksti</vt:lpstr>
      </vt:variant>
      <vt:variant>
        <vt:i4>55</vt:i4>
      </vt:variant>
    </vt:vector>
  </HeadingPairs>
  <TitlesOfParts>
    <vt:vector size="59" baseType="lpstr">
      <vt:lpstr>Arial</vt:lpstr>
      <vt:lpstr>Tahoma</vt:lpstr>
      <vt:lpstr>Verdana</vt:lpstr>
      <vt:lpstr>template</vt:lpstr>
      <vt:lpstr>PIEREDZES APMAIŅAS  PASĀKUMS  «STEAM aktivitātes lasītprasmes veicināšanai pirmsskolā»     </vt:lpstr>
      <vt:lpstr>Kas ir STEAM? </vt:lpstr>
      <vt:lpstr>STEAM aktivitātes lasītprasmes veicināšanai  </vt:lpstr>
      <vt:lpstr>Kas ir STEAM?</vt:lpstr>
      <vt:lpstr>PowerPoint prezentācija</vt:lpstr>
      <vt:lpstr>Labās prakses piemēri STEAM aktivitātes lasītprasmes veicināšanai pirmsskolā </vt:lpstr>
      <vt:lpstr>« Mans apģērbs »  (1. posms) </vt:lpstr>
      <vt:lpstr>PowerPoint prezentācija</vt:lpstr>
      <vt:lpstr>PowerPoint prezentācija</vt:lpstr>
      <vt:lpstr>PowerPoint prezentācija</vt:lpstr>
      <vt:lpstr>«Atrodi un apvelc burtu» Bērni meklē burtu savā lapā un apvelk ar flomāsteri. (2. posms) </vt:lpstr>
      <vt:lpstr>«Pupiņu burts»  Bērni aizpilda burtu D ar pupiņām. </vt:lpstr>
      <vt:lpstr>«Krāsainie burti» Bērni aizkrāso burtus. </vt:lpstr>
      <vt:lpstr>« Mannas putraimu vārds»  Bērni ņem sietiņu un sijā mannas putraimus apkārt izliktajiem burtiem, noņem burtus, skatās, kas ir izveidojies.  </vt:lpstr>
      <vt:lpstr>«Atrodi savu vārdu un apvelc »  </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«Alfabēta  zupas aktivitāte » </vt:lpstr>
      <vt:lpstr>Bērni ielej bļodiņās ūdeni, ieber burtus, samaisa,, zupu’’, smeļ ar karoti pa vienam burtam, liek tos uz šķīvja attiecīgā burta kontūras, nosauc burtu.  Lieliski piemērota jautrai  praksei ar burtu identificēšanu un burtu saskaņošanu, var praktizēt burtu atpazīšanu un lielo un mazo burtu saskaņošanu.</vt:lpstr>
      <vt:lpstr>«Alfabēta būvniecības atklājumu tvertne» Bērni ar magnēta palīdzību meklē burtus pupiņās, atrastos liek uz alfabēta kartītes, nosauc tos.</vt:lpstr>
      <vt:lpstr>«Magnētisko burtu labirints»  Bērni ņem burtu, ar magnēta palīdzību virza tos pa labirinta ejām, kurš pirmais tiks līdz galamērķim. </vt:lpstr>
      <vt:lpstr>«Vārdu tornis» </vt:lpstr>
      <vt:lpstr>Bērni izliek no burtiem vārdu, vēlāk no tiem būvē torni, savienojot burtus ar Play- doh plastilīnu. </vt:lpstr>
      <vt:lpstr>« Chicka Chicka Boom Boom alfabēta koks»</vt:lpstr>
      <vt:lpstr>Bērni izmanto koka celtniecības klucīšus, konstruē augstu koku, no koka kociņiem veido palmas lapas, uzvar tas, kurš izvieto visvairāk burtu savā kokā. Var izmērīt koka augstumu, saskaitīt burtus, grupēt pēc krāsas utt. </vt:lpstr>
      <vt:lpstr>« Dejojošie burti » </vt:lpstr>
      <vt:lpstr>Bērni redz, kā skaņas viļņi izraisa vibrācijas un to ietekmi uz objektiem. Skaņas vibrācijas uz līdzenas virsmas pārvieto burtus. Reaģējot uz skaņu, šenila stieplīšu burti atlec, pārvietojas, jo skaļāka skaņa, jo lielāks atlēciens.</vt:lpstr>
      <vt:lpstr>&lt;&lt; Mana vārda kronis &gt;&gt;</vt:lpstr>
      <vt:lpstr>PowerPoint prezentācija</vt:lpstr>
      <vt:lpstr>PowerPoint prezentācija</vt:lpstr>
      <vt:lpstr>«  Morphun Starter  celtniecības bloku burti »  (3.posms)</vt:lpstr>
      <vt:lpstr>PowerPoint prezentācija</vt:lpstr>
      <vt:lpstr>PowerPoint prezentācija</vt:lpstr>
      <vt:lpstr>«Saliec vārdu un izlasi»  </vt:lpstr>
      <vt:lpstr>«Uzzīmē un saliec vārdu» </vt:lpstr>
      <vt:lpstr>PowerPoint prezentācija</vt:lpstr>
      <vt:lpstr>PowerPoint prezentācija</vt:lpstr>
      <vt:lpstr>PowerPoint prezentācija</vt:lpstr>
      <vt:lpstr>«Burtu detektīvi». </vt:lpstr>
      <vt:lpstr>PowerPoint prezentācija</vt:lpstr>
      <vt:lpstr>PowerPoint prezentācija</vt:lpstr>
      <vt:lpstr>PowerPoint prezentācija</vt:lpstr>
      <vt:lpstr>PowerPoint prezentācija</vt:lpstr>
      <vt:lpstr>PowerPoint prezentācija</vt:lpstr>
      <vt:lpstr>Izveido  vainagus no papīra un uzraksta  uz katra no tiem teikumu. Bērni sēž viens otram pretī,  lasa  viens otra vārdus no vainadziņiem un pieraksta .</vt:lpstr>
      <vt:lpstr>«Varavīksnes burti» </vt:lpstr>
      <vt:lpstr>Noformē runājošo sienu, izveido vārdu. </vt:lpstr>
      <vt:lpstr>           Paldies par uzmanību!</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Lasītprasmes veicināšana</dc:title>
  <dc:creator>Julija Sivacova</dc:creator>
  <cp:lastModifiedBy>Julija Sivacova</cp:lastModifiedBy>
  <cp:revision>222</cp:revision>
  <dcterms:created xsi:type="dcterms:W3CDTF">2025-02-07T09:23:03Z</dcterms:created>
  <dcterms:modified xsi:type="dcterms:W3CDTF">2025-04-15T11:53:15Z</dcterms:modified>
</cp:coreProperties>
</file>