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2"/>
  </p:sldMasterIdLst>
  <p:notesMasterIdLst>
    <p:notesMasterId r:id="rId42"/>
  </p:notesMasterIdLst>
  <p:sldIdLst>
    <p:sldId id="256" r:id="rId3"/>
    <p:sldId id="307" r:id="rId4"/>
    <p:sldId id="259" r:id="rId5"/>
    <p:sldId id="308" r:id="rId6"/>
    <p:sldId id="341" r:id="rId7"/>
    <p:sldId id="260" r:id="rId8"/>
    <p:sldId id="289" r:id="rId9"/>
    <p:sldId id="290" r:id="rId10"/>
    <p:sldId id="314" r:id="rId11"/>
    <p:sldId id="309" r:id="rId12"/>
    <p:sldId id="305" r:id="rId13"/>
    <p:sldId id="310" r:id="rId14"/>
    <p:sldId id="262" r:id="rId15"/>
    <p:sldId id="258" r:id="rId16"/>
    <p:sldId id="321" r:id="rId17"/>
    <p:sldId id="335" r:id="rId18"/>
    <p:sldId id="334" r:id="rId19"/>
    <p:sldId id="316" r:id="rId20"/>
    <p:sldId id="322" r:id="rId21"/>
    <p:sldId id="324" r:id="rId22"/>
    <p:sldId id="325" r:id="rId23"/>
    <p:sldId id="297" r:id="rId24"/>
    <p:sldId id="326" r:id="rId25"/>
    <p:sldId id="328" r:id="rId26"/>
    <p:sldId id="261" r:id="rId27"/>
    <p:sldId id="343" r:id="rId28"/>
    <p:sldId id="344" r:id="rId29"/>
    <p:sldId id="337" r:id="rId30"/>
    <p:sldId id="338" r:id="rId31"/>
    <p:sldId id="345" r:id="rId32"/>
    <p:sldId id="294" r:id="rId33"/>
    <p:sldId id="317" r:id="rId34"/>
    <p:sldId id="318" r:id="rId35"/>
    <p:sldId id="319" r:id="rId36"/>
    <p:sldId id="320" r:id="rId37"/>
    <p:sldId id="330" r:id="rId38"/>
    <p:sldId id="273" r:id="rId39"/>
    <p:sldId id="332" r:id="rId40"/>
    <p:sldId id="29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434" autoAdjust="0"/>
  </p:normalViewPr>
  <p:slideViewPr>
    <p:cSldViewPr>
      <p:cViewPr varScale="1">
        <p:scale>
          <a:sx n="66" d="100"/>
          <a:sy n="66" d="100"/>
        </p:scale>
        <p:origin x="1292"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87BA6-A2CD-41DC-AB43-C426AD89E511}" type="datetimeFigureOut">
              <a:rPr lang="lv-LV" smtClean="0"/>
              <a:t>12.02.2025</a:t>
            </a:fld>
            <a:endParaRPr lang="lv-LV"/>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C8348-CBAA-4854-9EC3-F428E96CDC17}" type="slidenum">
              <a:rPr lang="lv-LV" smtClean="0"/>
              <a:t>‹#›</a:t>
            </a:fld>
            <a:endParaRPr lang="lv-LV"/>
          </a:p>
        </p:txBody>
      </p:sp>
    </p:spTree>
    <p:extLst>
      <p:ext uri="{BB962C8B-B14F-4D97-AF65-F5344CB8AC3E}">
        <p14:creationId xmlns:p14="http://schemas.microsoft.com/office/powerpoint/2010/main" val="256738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10"/>
          </p:nvPr>
        </p:nvSpPr>
        <p:spPr/>
        <p:txBody>
          <a:bodyPr/>
          <a:lstStyle/>
          <a:p>
            <a:fld id="{C6CF91B0-25AB-4DFA-B184-293DD156034C}" type="slidenum">
              <a:rPr lang="el-GR" smtClean="0"/>
              <a:t>20</a:t>
            </a:fld>
            <a:endParaRPr lang="el-GR"/>
          </a:p>
        </p:txBody>
      </p:sp>
    </p:spTree>
    <p:extLst>
      <p:ext uri="{BB962C8B-B14F-4D97-AF65-F5344CB8AC3E}">
        <p14:creationId xmlns:p14="http://schemas.microsoft.com/office/powerpoint/2010/main" val="3240290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F91B0-25AB-4DFA-B184-293DD156034C}" type="slidenum">
              <a:rPr lang="el-GR" smtClean="0"/>
              <a:t>21</a:t>
            </a:fld>
            <a:endParaRPr lang="el-GR"/>
          </a:p>
        </p:txBody>
      </p:sp>
    </p:spTree>
    <p:extLst>
      <p:ext uri="{BB962C8B-B14F-4D97-AF65-F5344CB8AC3E}">
        <p14:creationId xmlns:p14="http://schemas.microsoft.com/office/powerpoint/2010/main" val="301251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413833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67919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008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4179916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4711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3420279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736125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2985758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 1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endParaRPr lang="en-US" dirty="0"/>
          </a:p>
        </p:txBody>
      </p:sp>
      <p:sp>
        <p:nvSpPr>
          <p:cNvPr id="5" name="Content Placeholder 3"/>
          <p:cNvSpPr>
            <a:spLocks noGrp="1"/>
          </p:cNvSpPr>
          <p:nvPr>
            <p:ph sz="quarter" idx="13" hasCustomPrompt="1"/>
          </p:nvPr>
        </p:nvSpPr>
        <p:spPr>
          <a:xfrm>
            <a:off x="134711" y="943529"/>
            <a:ext cx="8838947" cy="5040000"/>
          </a:xfrm>
          <a:prstGeom prst="rect">
            <a:avLst/>
          </a:prstGeom>
        </p:spPr>
        <p:txBody>
          <a:bodyPr lIns="144000"/>
          <a:lstStyle>
            <a:lvl1pPr>
              <a:defRPr sz="1200" baseline="0">
                <a:solidFill>
                  <a:schemeClr val="tx2"/>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a:defRPr sz="1650"/>
            </a:lvl2pPr>
            <a:lvl3pPr>
              <a:defRPr sz="1650"/>
            </a:lvl3pPr>
            <a:lvl4pPr>
              <a:defRPr sz="1650"/>
            </a:lvl4pPr>
            <a:lvl5pPr>
              <a:defRPr sz="1650"/>
            </a:lvl5pPr>
          </a:lstStyle>
          <a:p>
            <a:pPr lvl="0"/>
            <a:r>
              <a:rPr lang="en-US" dirty="0"/>
              <a:t>Content goes here (text / image / diagram / video). Make sure all media/graphics fit the column width, for better display results. </a:t>
            </a:r>
          </a:p>
        </p:txBody>
      </p:sp>
    </p:spTree>
    <p:extLst>
      <p:ext uri="{BB962C8B-B14F-4D97-AF65-F5344CB8AC3E}">
        <p14:creationId xmlns:p14="http://schemas.microsoft.com/office/powerpoint/2010/main" val="51191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Content - 2col">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39055" y="0"/>
            <a:ext cx="8834604" cy="741656"/>
          </a:xfrm>
        </p:spPr>
        <p:txBody>
          <a:bodyPr>
            <a:noAutofit/>
          </a:bodyPr>
          <a:lstStyle/>
          <a:p>
            <a:r>
              <a:rPr lang="en-US" dirty="0"/>
              <a:t>Section title goes here</a:t>
            </a:r>
          </a:p>
        </p:txBody>
      </p:sp>
      <p:sp>
        <p:nvSpPr>
          <p:cNvPr id="8" name="Content Placeholder 3"/>
          <p:cNvSpPr>
            <a:spLocks noGrp="1"/>
          </p:cNvSpPr>
          <p:nvPr>
            <p:ph sz="quarter" idx="13" hasCustomPrompt="1"/>
          </p:nvPr>
        </p:nvSpPr>
        <p:spPr>
          <a:xfrm>
            <a:off x="139055" y="917801"/>
            <a:ext cx="4342945" cy="5040000"/>
          </a:xfrm>
          <a:prstGeom prst="rect">
            <a:avLst/>
          </a:prstGeom>
        </p:spPr>
        <p:txBody>
          <a:bodyPr lIns="144000"/>
          <a:lstStyle>
            <a:lvl1pP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sz="1650"/>
            </a:lvl2pPr>
            <a:lvl3pPr>
              <a:defRPr sz="1650"/>
            </a:lvl3pPr>
            <a:lvl4pPr>
              <a:defRPr sz="1650"/>
            </a:lvl4pPr>
            <a:lvl5pPr>
              <a:defRPr sz="1650"/>
            </a:lvl5pPr>
          </a:lstStyle>
          <a:p>
            <a:pPr lvl="0"/>
            <a:r>
              <a:rPr lang="en-US" dirty="0"/>
              <a:t>Content goes here (text / image / diagram / video). Make sure all media/graphics fit the column width, for better display results. </a:t>
            </a:r>
          </a:p>
        </p:txBody>
      </p:sp>
      <p:sp>
        <p:nvSpPr>
          <p:cNvPr id="9" name="Content Placeholder 3"/>
          <p:cNvSpPr>
            <a:spLocks noGrp="1"/>
          </p:cNvSpPr>
          <p:nvPr>
            <p:ph sz="quarter" idx="14" hasCustomPrompt="1"/>
          </p:nvPr>
        </p:nvSpPr>
        <p:spPr>
          <a:xfrm>
            <a:off x="4635155" y="917801"/>
            <a:ext cx="4342945" cy="5040000"/>
          </a:xfrm>
          <a:prstGeom prst="rect">
            <a:avLst/>
          </a:prstGeom>
        </p:spPr>
        <p:txBody>
          <a:bodyPr lIns="144000"/>
          <a:lstStyle>
            <a:lvl1pPr>
              <a:defRPr sz="12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a:defRPr sz="1650"/>
            </a:lvl2pPr>
            <a:lvl3pPr>
              <a:defRPr sz="1650"/>
            </a:lvl3pPr>
            <a:lvl4pPr>
              <a:defRPr sz="1650"/>
            </a:lvl4pPr>
            <a:lvl5pPr>
              <a:defRPr sz="1650"/>
            </a:lvl5pPr>
          </a:lstStyle>
          <a:p>
            <a:pPr lvl="0"/>
            <a:r>
              <a:rPr lang="en-US" dirty="0"/>
              <a:t>Content goes here (text / image / diagram / video). Make sure all media/graphics fit the column width, for better display results. </a:t>
            </a:r>
          </a:p>
        </p:txBody>
      </p:sp>
    </p:spTree>
    <p:extLst>
      <p:ext uri="{BB962C8B-B14F-4D97-AF65-F5344CB8AC3E}">
        <p14:creationId xmlns:p14="http://schemas.microsoft.com/office/powerpoint/2010/main" val="3358477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1871606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2EED9CB-F572-429E-B77F-F419F46052AB}"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2166365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2EED9CB-F572-429E-B77F-F419F46052AB}"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363200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2EED9CB-F572-429E-B77F-F419F46052AB}"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4173607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2EED9CB-F572-429E-B77F-F419F46052AB}"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160902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ED9CB-F572-429E-B77F-F419F46052AB}"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89226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52EED9CB-F572-429E-B77F-F419F46052AB}"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868916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2EED9CB-F572-429E-B77F-F419F46052AB}"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39080-2C9C-423F-9910-0DFB7B427DA3}" type="slidenum">
              <a:rPr lang="en-US" smtClean="0"/>
              <a:pPr/>
              <a:t>‹#›</a:t>
            </a:fld>
            <a:endParaRPr lang="en-US"/>
          </a:p>
        </p:txBody>
      </p:sp>
    </p:spTree>
    <p:extLst>
      <p:ext uri="{BB962C8B-B14F-4D97-AF65-F5344CB8AC3E}">
        <p14:creationId xmlns:p14="http://schemas.microsoft.com/office/powerpoint/2010/main" val="365538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EED9CB-F572-429E-B77F-F419F46052AB}" type="datetimeFigureOut">
              <a:rPr lang="en-US" smtClean="0"/>
              <a:pPr/>
              <a:t>2/12/2025</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CA39080-2C9C-423F-9910-0DFB7B427DA3}" type="slidenum">
              <a:rPr lang="en-US" smtClean="0"/>
              <a:pPr/>
              <a:t>‹#›</a:t>
            </a:fld>
            <a:endParaRPr lang="en-US"/>
          </a:p>
        </p:txBody>
      </p:sp>
    </p:spTree>
    <p:extLst>
      <p:ext uri="{BB962C8B-B14F-4D97-AF65-F5344CB8AC3E}">
        <p14:creationId xmlns:p14="http://schemas.microsoft.com/office/powerpoint/2010/main" val="20782074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learning.dehors-project.eu/"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194" y="2445819"/>
            <a:ext cx="3204941" cy="4412182"/>
          </a:xfrm>
          <a:prstGeom prst="rect">
            <a:avLst/>
          </a:prstGeom>
        </p:spPr>
      </p:pic>
      <p:sp>
        <p:nvSpPr>
          <p:cNvPr id="2" name="Title 1"/>
          <p:cNvSpPr>
            <a:spLocks noGrp="1"/>
          </p:cNvSpPr>
          <p:nvPr>
            <p:ph type="ctrTitle"/>
          </p:nvPr>
        </p:nvSpPr>
        <p:spPr>
          <a:xfrm>
            <a:off x="0" y="692696"/>
            <a:ext cx="8460432" cy="1646302"/>
          </a:xfrm>
        </p:spPr>
        <p:txBody>
          <a:bodyPr/>
          <a:lstStyle/>
          <a:p>
            <a:pPr algn="ctr"/>
            <a:br>
              <a:rPr lang="lv-LV" sz="4400" b="1" dirty="0">
                <a:solidFill>
                  <a:srgbClr val="C00000"/>
                </a:solidFill>
                <a:cs typeface="Times New Roman" panose="02020603050405020304" pitchFamily="18" charset="0"/>
              </a:rPr>
            </a:br>
            <a:br>
              <a:rPr lang="lv-LV" sz="4400" b="1" dirty="0">
                <a:solidFill>
                  <a:srgbClr val="C00000"/>
                </a:solidFill>
                <a:cs typeface="Times New Roman" panose="02020603050405020304" pitchFamily="18" charset="0"/>
              </a:rPr>
            </a:br>
            <a:br>
              <a:rPr lang="lv-LV" sz="4400" b="1" dirty="0">
                <a:solidFill>
                  <a:srgbClr val="C00000"/>
                </a:solidFill>
                <a:cs typeface="Times New Roman" panose="02020603050405020304" pitchFamily="18" charset="0"/>
              </a:rPr>
            </a:br>
            <a:r>
              <a:rPr lang="en-US" sz="2400" b="1" dirty="0">
                <a:solidFill>
                  <a:srgbClr val="C00000"/>
                </a:solidFill>
                <a:cs typeface="Times New Roman" panose="02020603050405020304" pitchFamily="18" charset="0"/>
              </a:rPr>
              <a:t>DAUGAVPILS </a:t>
            </a:r>
            <a:r>
              <a:rPr lang="lv-LV" sz="2400" b="1" dirty="0">
                <a:solidFill>
                  <a:srgbClr val="C00000"/>
                </a:solidFill>
                <a:cs typeface="Times New Roman" panose="02020603050405020304" pitchFamily="18" charset="0"/>
              </a:rPr>
              <a:t> </a:t>
            </a:r>
            <a:r>
              <a:rPr lang="en-US" sz="2400" b="1" dirty="0">
                <a:solidFill>
                  <a:srgbClr val="C00000"/>
                </a:solidFill>
                <a:cs typeface="Times New Roman" panose="02020603050405020304" pitchFamily="18" charset="0"/>
              </a:rPr>
              <a:t>preschool Nr 27</a:t>
            </a:r>
            <a:br>
              <a:rPr lang="en-US" sz="2400" b="1" dirty="0">
                <a:solidFill>
                  <a:srgbClr val="C00000"/>
                </a:solidFill>
                <a:cs typeface="Times New Roman" panose="02020603050405020304" pitchFamily="18" charset="0"/>
              </a:rPr>
            </a:br>
            <a:r>
              <a:rPr lang="en-US" sz="2400" b="1" dirty="0">
                <a:solidFill>
                  <a:srgbClr val="C00000"/>
                </a:solidFill>
                <a:cs typeface="Times New Roman" panose="02020603050405020304" pitchFamily="18" charset="0"/>
              </a:rPr>
              <a:t>“My ladybird”</a:t>
            </a:r>
            <a:br>
              <a:rPr lang="en-US" sz="2400" b="1" dirty="0">
                <a:solidFill>
                  <a:srgbClr val="C00000"/>
                </a:solidFill>
                <a:cs typeface="Times New Roman" panose="02020603050405020304" pitchFamily="18" charset="0"/>
              </a:rPr>
            </a:br>
            <a:r>
              <a:rPr lang="en-US" sz="2400" b="1" dirty="0">
                <a:solidFill>
                  <a:srgbClr val="C00000"/>
                </a:solidFill>
                <a:cs typeface="Times New Roman" panose="02020603050405020304" pitchFamily="18" charset="0"/>
              </a:rPr>
              <a:t>Latvia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7922841" cy="875184"/>
          </a:xfrm>
        </p:spPr>
        <p:txBody>
          <a:bodyPr/>
          <a:lstStyle/>
          <a:p>
            <a:pPr algn="ctr"/>
            <a:r>
              <a:rPr lang="lv-LV" dirty="0" err="1"/>
              <a:t>Preschool’s</a:t>
            </a:r>
            <a:r>
              <a:rPr lang="lv-LV" dirty="0"/>
              <a:t> </a:t>
            </a:r>
            <a:r>
              <a:rPr lang="lv-LV" dirty="0" err="1"/>
              <a:t>vision</a:t>
            </a:r>
            <a:r>
              <a:rPr lang="lv-LV" dirty="0"/>
              <a:t> </a:t>
            </a:r>
            <a:r>
              <a:rPr lang="lv-LV" dirty="0" err="1"/>
              <a:t>and</a:t>
            </a:r>
            <a:r>
              <a:rPr lang="lv-LV" dirty="0"/>
              <a:t> </a:t>
            </a:r>
            <a:r>
              <a:rPr lang="lv-LV" dirty="0" err="1"/>
              <a:t>mission</a:t>
            </a:r>
            <a:endParaRPr lang="lv-LV" dirty="0"/>
          </a:p>
        </p:txBody>
      </p:sp>
      <p:sp>
        <p:nvSpPr>
          <p:cNvPr id="3" name="Content Placeholder 2"/>
          <p:cNvSpPr>
            <a:spLocks noGrp="1"/>
          </p:cNvSpPr>
          <p:nvPr>
            <p:ph idx="1"/>
          </p:nvPr>
        </p:nvSpPr>
        <p:spPr>
          <a:xfrm>
            <a:off x="467544" y="1484784"/>
            <a:ext cx="8208911" cy="4556579"/>
          </a:xfrm>
        </p:spPr>
        <p:txBody>
          <a:bodyPr>
            <a:normAutofit/>
          </a:bodyPr>
          <a:lstStyle/>
          <a:p>
            <a:r>
              <a:rPr lang="lv-LV" sz="2800" b="1" dirty="0"/>
              <a:t>Vision: </a:t>
            </a:r>
            <a:r>
              <a:rPr lang="lv-LV" sz="2800" dirty="0"/>
              <a:t>a</a:t>
            </a:r>
            <a:r>
              <a:rPr lang="en-US" sz="2800" dirty="0"/>
              <a:t> preschooler is a curious, creative, comprehensively developed personality who is interested and motivated to learn, observe, explore the world, recognize emotions, control and manage his behavior.</a:t>
            </a:r>
            <a:endParaRPr lang="lv-LV" sz="2800" dirty="0"/>
          </a:p>
          <a:p>
            <a:r>
              <a:rPr lang="lv-LV" sz="2800" b="1" dirty="0" err="1"/>
              <a:t>Mission</a:t>
            </a:r>
            <a:r>
              <a:rPr lang="lv-LV" sz="2800" b="1" dirty="0"/>
              <a:t>: </a:t>
            </a:r>
            <a:r>
              <a:rPr lang="en-US" sz="2800" dirty="0"/>
              <a:t>to support every child's inner desire to learn about the world around them, to create a creative, safe, healthy, positive play and learning environment for the multifaceted development of every child.</a:t>
            </a:r>
          </a:p>
          <a:p>
            <a:endParaRPr lang="lv-LV" sz="2800" dirty="0"/>
          </a:p>
        </p:txBody>
      </p:sp>
    </p:spTree>
    <p:extLst>
      <p:ext uri="{BB962C8B-B14F-4D97-AF65-F5344CB8AC3E}">
        <p14:creationId xmlns:p14="http://schemas.microsoft.com/office/powerpoint/2010/main" val="135527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4911" y="683944"/>
            <a:ext cx="6347713" cy="1320800"/>
          </a:xfrm>
        </p:spPr>
        <p:txBody>
          <a:bodyPr/>
          <a:lstStyle/>
          <a:p>
            <a:pPr algn="ctr"/>
            <a:r>
              <a:rPr lang="lv-LV" b="1" dirty="0" err="1">
                <a:latin typeface="Times New Roman" panose="02020603050405020304" pitchFamily="18" charset="0"/>
                <a:cs typeface="Times New Roman" panose="02020603050405020304" pitchFamily="18" charset="0"/>
              </a:rPr>
              <a:t>Preschool</a:t>
            </a:r>
            <a:r>
              <a:rPr lang="lv-LV" b="1" dirty="0">
                <a:latin typeface="Times New Roman" panose="02020603050405020304" pitchFamily="18" charset="0"/>
                <a:cs typeface="Times New Roman" panose="02020603050405020304" pitchFamily="18" charset="0"/>
              </a:rPr>
              <a:t> </a:t>
            </a:r>
            <a:r>
              <a:rPr lang="lv-LV" b="1" dirty="0" err="1">
                <a:latin typeface="Times New Roman" panose="02020603050405020304" pitchFamily="18" charset="0"/>
                <a:cs typeface="Times New Roman" panose="02020603050405020304" pitchFamily="18" charset="0"/>
              </a:rPr>
              <a:t>values</a:t>
            </a:r>
            <a:br>
              <a:rPr lang="lv-LV" b="1" dirty="0">
                <a:latin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4911" y="1922640"/>
            <a:ext cx="5904656" cy="4428492"/>
          </a:xfrm>
        </p:spPr>
      </p:pic>
      <p:sp>
        <p:nvSpPr>
          <p:cNvPr id="5" name="TextBox 4"/>
          <p:cNvSpPr txBox="1"/>
          <p:nvPr/>
        </p:nvSpPr>
        <p:spPr>
          <a:xfrm>
            <a:off x="3320907" y="2646381"/>
            <a:ext cx="1368152" cy="400110"/>
          </a:xfrm>
          <a:prstGeom prst="rect">
            <a:avLst/>
          </a:prstGeom>
          <a:noFill/>
        </p:spPr>
        <p:txBody>
          <a:bodyPr wrap="square" rtlCol="0">
            <a:spAutoFit/>
          </a:bodyPr>
          <a:lstStyle/>
          <a:p>
            <a:r>
              <a:rPr lang="lv-LV" sz="2000" b="1" dirty="0">
                <a:solidFill>
                  <a:schemeClr val="bg1"/>
                </a:solidFill>
              </a:rPr>
              <a:t>HEALTH</a:t>
            </a:r>
            <a:endParaRPr lang="ru-RU" sz="2000" b="1" dirty="0">
              <a:solidFill>
                <a:schemeClr val="bg1"/>
              </a:solidFill>
            </a:endParaRPr>
          </a:p>
        </p:txBody>
      </p:sp>
      <p:sp>
        <p:nvSpPr>
          <p:cNvPr id="6" name="TextBox 5"/>
          <p:cNvSpPr txBox="1"/>
          <p:nvPr/>
        </p:nvSpPr>
        <p:spPr>
          <a:xfrm>
            <a:off x="1691680" y="3429000"/>
            <a:ext cx="1800200" cy="400110"/>
          </a:xfrm>
          <a:prstGeom prst="rect">
            <a:avLst/>
          </a:prstGeom>
          <a:noFill/>
        </p:spPr>
        <p:txBody>
          <a:bodyPr wrap="square" rtlCol="0">
            <a:spAutoFit/>
          </a:bodyPr>
          <a:lstStyle/>
          <a:p>
            <a:pPr algn="ctr"/>
            <a:r>
              <a:rPr lang="lv-LV" sz="2000" b="1" dirty="0">
                <a:solidFill>
                  <a:schemeClr val="bg1"/>
                </a:solidFill>
              </a:rPr>
              <a:t>TEEM WORK</a:t>
            </a:r>
            <a:endParaRPr lang="ru-RU" sz="2000" b="1" dirty="0">
              <a:solidFill>
                <a:schemeClr val="bg1"/>
              </a:solidFill>
            </a:endParaRPr>
          </a:p>
        </p:txBody>
      </p:sp>
      <p:sp>
        <p:nvSpPr>
          <p:cNvPr id="7" name="TextBox 6"/>
          <p:cNvSpPr txBox="1"/>
          <p:nvPr/>
        </p:nvSpPr>
        <p:spPr>
          <a:xfrm>
            <a:off x="4139952" y="3522177"/>
            <a:ext cx="1944216" cy="707886"/>
          </a:xfrm>
          <a:prstGeom prst="rect">
            <a:avLst/>
          </a:prstGeom>
          <a:noFill/>
        </p:spPr>
        <p:txBody>
          <a:bodyPr wrap="square" rtlCol="0">
            <a:spAutoFit/>
          </a:bodyPr>
          <a:lstStyle/>
          <a:p>
            <a:r>
              <a:rPr lang="lv-LV" sz="2000" b="1">
                <a:solidFill>
                  <a:schemeClr val="bg1"/>
                </a:solidFill>
              </a:rPr>
              <a:t>RESPECT AND SUPPORT</a:t>
            </a:r>
            <a:endParaRPr lang="ru-RU" sz="2000" b="1" dirty="0">
              <a:solidFill>
                <a:schemeClr val="bg1"/>
              </a:solidFill>
            </a:endParaRPr>
          </a:p>
        </p:txBody>
      </p:sp>
      <p:sp>
        <p:nvSpPr>
          <p:cNvPr id="8" name="TextBox 7"/>
          <p:cNvSpPr txBox="1"/>
          <p:nvPr/>
        </p:nvSpPr>
        <p:spPr>
          <a:xfrm>
            <a:off x="2827727" y="4351806"/>
            <a:ext cx="1861332" cy="707886"/>
          </a:xfrm>
          <a:prstGeom prst="rect">
            <a:avLst/>
          </a:prstGeom>
          <a:noFill/>
        </p:spPr>
        <p:txBody>
          <a:bodyPr wrap="square" rtlCol="0">
            <a:spAutoFit/>
          </a:bodyPr>
          <a:lstStyle/>
          <a:p>
            <a:pPr algn="ctr"/>
            <a:r>
              <a:rPr lang="lv-LV" sz="2000" b="1">
                <a:solidFill>
                  <a:schemeClr val="bg1"/>
                </a:solidFill>
              </a:rPr>
              <a:t>EMOTIONAL WELL-BEING</a:t>
            </a:r>
            <a:endParaRPr lang="ru-RU" sz="2000" b="1" dirty="0">
              <a:solidFill>
                <a:schemeClr val="bg1"/>
              </a:solidFill>
            </a:endParaRPr>
          </a:p>
        </p:txBody>
      </p:sp>
    </p:spTree>
    <p:extLst>
      <p:ext uri="{BB962C8B-B14F-4D97-AF65-F5344CB8AC3E}">
        <p14:creationId xmlns:p14="http://schemas.microsoft.com/office/powerpoint/2010/main" val="3480266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274769" cy="875184"/>
          </a:xfrm>
        </p:spPr>
        <p:txBody>
          <a:bodyPr/>
          <a:lstStyle/>
          <a:p>
            <a:pPr algn="ctr"/>
            <a:r>
              <a:rPr lang="lv-LV" dirty="0" err="1"/>
              <a:t>Preschool’s</a:t>
            </a:r>
            <a:r>
              <a:rPr lang="lv-LV" dirty="0"/>
              <a:t> </a:t>
            </a:r>
            <a:r>
              <a:rPr lang="lv-LV" dirty="0" err="1"/>
              <a:t>priorities</a:t>
            </a:r>
            <a:endParaRPr lang="lv-LV" dirty="0"/>
          </a:p>
        </p:txBody>
      </p:sp>
      <p:sp>
        <p:nvSpPr>
          <p:cNvPr id="3" name="Content Placeholder 2"/>
          <p:cNvSpPr>
            <a:spLocks noGrp="1"/>
          </p:cNvSpPr>
          <p:nvPr>
            <p:ph idx="1"/>
          </p:nvPr>
        </p:nvSpPr>
        <p:spPr>
          <a:xfrm>
            <a:off x="609598" y="1484784"/>
            <a:ext cx="7850834" cy="4556579"/>
          </a:xfrm>
        </p:spPr>
        <p:txBody>
          <a:bodyPr>
            <a:normAutofit/>
          </a:bodyPr>
          <a:lstStyle/>
          <a:p>
            <a:pPr marL="0" indent="0">
              <a:buNone/>
            </a:pPr>
            <a:r>
              <a:rPr lang="en-US" sz="2800" b="1" dirty="0"/>
              <a:t>Priorities of preschool work in the 202</a:t>
            </a:r>
            <a:r>
              <a:rPr lang="lv-LV" sz="2800" b="1" dirty="0"/>
              <a:t>4</a:t>
            </a:r>
            <a:r>
              <a:rPr lang="en-US" sz="2800" b="1" dirty="0"/>
              <a:t>/202</a:t>
            </a:r>
            <a:r>
              <a:rPr lang="lv-LV" sz="2800" b="1" dirty="0"/>
              <a:t>5</a:t>
            </a:r>
            <a:r>
              <a:rPr lang="en-US" sz="2800" b="1" dirty="0"/>
              <a:t> school year:</a:t>
            </a:r>
            <a:endParaRPr lang="lv-LV" sz="2800" b="1" dirty="0"/>
          </a:p>
          <a:p>
            <a:pPr marL="0" indent="0">
              <a:buNone/>
            </a:pPr>
            <a:endParaRPr lang="lv-LV" sz="2800" b="1" dirty="0"/>
          </a:p>
          <a:p>
            <a:r>
              <a:rPr lang="en-US" sz="2800" dirty="0"/>
              <a:t>Transition to a unified school</a:t>
            </a:r>
            <a:endParaRPr lang="lv-LV" sz="2800" dirty="0"/>
          </a:p>
          <a:p>
            <a:endParaRPr lang="lv-LV" sz="2800" dirty="0"/>
          </a:p>
          <a:p>
            <a:r>
              <a:rPr lang="en-US" sz="2800" dirty="0"/>
              <a:t>A digitally competent educational institution</a:t>
            </a:r>
            <a:endParaRPr lang="lv-LV" sz="2800" dirty="0"/>
          </a:p>
        </p:txBody>
      </p:sp>
    </p:spTree>
    <p:extLst>
      <p:ext uri="{BB962C8B-B14F-4D97-AF65-F5344CB8AC3E}">
        <p14:creationId xmlns:p14="http://schemas.microsoft.com/office/powerpoint/2010/main" val="2069325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609600"/>
            <a:ext cx="7850833" cy="1320800"/>
          </a:xfrm>
        </p:spPr>
        <p:txBody>
          <a:bodyPr/>
          <a:lstStyle/>
          <a:p>
            <a:r>
              <a:rPr lang="en-US" dirty="0"/>
              <a:t>In 2016, the status of "Health-promoting institution" was granted</a:t>
            </a:r>
            <a:endParaRPr lang="ru-RU" dirty="0"/>
          </a:p>
        </p:txBody>
      </p:sp>
      <p:pic>
        <p:nvPicPr>
          <p:cNvPr id="4" name="Content Placeholder 3"/>
          <p:cNvPicPr>
            <a:picLocks noGrp="1" noChangeAspect="1"/>
          </p:cNvPicPr>
          <p:nvPr>
            <p:ph idx="1"/>
          </p:nvPr>
        </p:nvPicPr>
        <p:blipFill>
          <a:blip r:embed="rId2"/>
          <a:stretch>
            <a:fillRect/>
          </a:stretch>
        </p:blipFill>
        <p:spPr>
          <a:xfrm>
            <a:off x="395536" y="2348880"/>
            <a:ext cx="8601488" cy="3672408"/>
          </a:xfrm>
          <a:prstGeom prst="rect">
            <a:avLst/>
          </a:prstGeom>
        </p:spPr>
      </p:pic>
    </p:spTree>
    <p:extLst>
      <p:ext uri="{BB962C8B-B14F-4D97-AF65-F5344CB8AC3E}">
        <p14:creationId xmlns:p14="http://schemas.microsoft.com/office/powerpoint/2010/main" val="2923656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10202"/>
            <a:ext cx="7416824" cy="1008112"/>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COMPLEX OF HEALTH PROMOTING EVENTS</a:t>
            </a:r>
            <a:br>
              <a:rPr lang="lv-LV"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-Activities for students </a:t>
            </a:r>
            <a:br>
              <a:rPr lang="lv-LV"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t>
            </a:r>
            <a:r>
              <a:rPr lang="lv-LV"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Activities for parents of students </a:t>
            </a:r>
            <a:br>
              <a:rPr lang="lv-LV"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 Activities for employees of the </a:t>
            </a:r>
            <a:r>
              <a:rPr lang="lv-LV" b="1" dirty="0" err="1">
                <a:latin typeface="Times New Roman" panose="02020603050405020304" pitchFamily="18" charset="0"/>
                <a:cs typeface="Times New Roman" panose="02020603050405020304" pitchFamily="18" charset="0"/>
              </a:rPr>
              <a:t>preschool</a:t>
            </a:r>
            <a:endParaRPr lang="ru-RU" b="1" dirty="0">
              <a:latin typeface="Trebuchet MS" panose="020B0603020202020204" pitchFamily="34" charset="0"/>
              <a:cs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20" y="3140968"/>
            <a:ext cx="8783960" cy="3024336"/>
          </a:xfrm>
          <a:prstGeom prst="rect">
            <a:avLst/>
          </a:prstGeom>
          <a:ln>
            <a:noFill/>
          </a:ln>
          <a:effectLst>
            <a:softEdge rad="112500"/>
          </a:effectLst>
        </p:spPr>
      </p:pic>
      <p:sp>
        <p:nvSpPr>
          <p:cNvPr id="4" name="Прямоугольник 3"/>
          <p:cNvSpPr/>
          <p:nvPr/>
        </p:nvSpPr>
        <p:spPr>
          <a:xfrm>
            <a:off x="899592" y="1193303"/>
            <a:ext cx="6120680" cy="800219"/>
          </a:xfrm>
          <a:prstGeom prst="rect">
            <a:avLst/>
          </a:prstGeom>
        </p:spPr>
        <p:txBody>
          <a:bodyPr wrap="square">
            <a:spAutoFit/>
          </a:bodyPr>
          <a:lstStyle/>
          <a:p>
            <a:endParaRPr lang="en-US" sz="2800" dirty="0">
              <a:solidFill>
                <a:srgbClr val="434343"/>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4223451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280920" cy="659160"/>
          </a:xfrm>
        </p:spPr>
        <p:txBody>
          <a:bodyPr>
            <a:normAutofit fontScale="90000"/>
          </a:bodyPr>
          <a:lstStyle/>
          <a:p>
            <a:pPr algn="ctr"/>
            <a:r>
              <a:rPr lang="en-US" dirty="0"/>
              <a:t>From 2017 preschool implements the PBS program</a:t>
            </a:r>
            <a:r>
              <a:rPr lang="lv-LV" dirty="0"/>
              <a:t> (POSITIVE BEHAVIOUR SUPPORT)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7744" y="1412776"/>
            <a:ext cx="3980972" cy="5307964"/>
          </a:xfrm>
        </p:spPr>
      </p:pic>
      <p:pic>
        <p:nvPicPr>
          <p:cNvPr id="5" name="Picture 4"/>
          <p:cNvPicPr>
            <a:picLocks noChangeAspect="1"/>
          </p:cNvPicPr>
          <p:nvPr/>
        </p:nvPicPr>
        <p:blipFill>
          <a:blip r:embed="rId3"/>
          <a:stretch>
            <a:fillRect/>
          </a:stretch>
        </p:blipFill>
        <p:spPr>
          <a:xfrm>
            <a:off x="6886070" y="1844824"/>
            <a:ext cx="2141953" cy="980894"/>
          </a:xfrm>
          <a:prstGeom prst="rect">
            <a:avLst/>
          </a:prstGeom>
        </p:spPr>
      </p:pic>
    </p:spTree>
    <p:extLst>
      <p:ext uri="{BB962C8B-B14F-4D97-AF65-F5344CB8AC3E}">
        <p14:creationId xmlns:p14="http://schemas.microsoft.com/office/powerpoint/2010/main" val="1512990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691005" y="-21309"/>
            <a:ext cx="3452995" cy="3452995"/>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91535" y="1197331"/>
            <a:ext cx="3456383" cy="4608512"/>
          </a:xfrm>
        </p:spPr>
      </p:pic>
      <p:sp>
        <p:nvSpPr>
          <p:cNvPr id="5" name="AutoShape 2" descr="blob:https://web.whatsapp.com/153ae51e-007a-4974-a3c5-52abf308225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7" name="AutoShape 4" descr="blob:https://web.whatsapp.com/44affbb0-a86d-40c4-891f-8785a5b948b5"/>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84" y="0"/>
            <a:ext cx="2333857" cy="41490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7" y="3661691"/>
            <a:ext cx="2354905" cy="3139874"/>
          </a:xfrm>
          <a:prstGeom prst="rect">
            <a:avLst/>
          </a:prstGeom>
        </p:spPr>
      </p:pic>
      <p:sp>
        <p:nvSpPr>
          <p:cNvPr id="11" name="AutoShape 6" descr="blob:https://web.whatsapp.com/589ff886-c6d8-4c78-b581-2e2005b6052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2" name="Picture 11"/>
          <p:cNvPicPr>
            <a:picLocks noChangeAspect="1"/>
          </p:cNvPicPr>
          <p:nvPr/>
        </p:nvPicPr>
        <p:blipFill rotWithShape="1">
          <a:blip r:embed="rId6"/>
          <a:srcRect l="26520" r="16020"/>
          <a:stretch/>
        </p:blipFill>
        <p:spPr>
          <a:xfrm>
            <a:off x="5788125" y="3568921"/>
            <a:ext cx="3351572" cy="3165220"/>
          </a:xfrm>
          <a:prstGeom prst="rect">
            <a:avLst/>
          </a:prstGeom>
        </p:spPr>
      </p:pic>
    </p:spTree>
    <p:extLst>
      <p:ext uri="{BB962C8B-B14F-4D97-AF65-F5344CB8AC3E}">
        <p14:creationId xmlns:p14="http://schemas.microsoft.com/office/powerpoint/2010/main" val="3487957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7200800" cy="1320800"/>
          </a:xfrm>
        </p:spPr>
        <p:txBody>
          <a:bodyPr>
            <a:normAutofit fontScale="90000"/>
          </a:bodyPr>
          <a:lstStyle/>
          <a:p>
            <a:pPr algn="ctr"/>
            <a:r>
              <a:rPr lang="en-US" dirty="0"/>
              <a:t>Implementation of the SEM program in 2022/2023</a:t>
            </a:r>
            <a:br>
              <a:rPr lang="en-US" dirty="0"/>
            </a:br>
            <a:r>
              <a:rPr lang="en-US" dirty="0"/>
              <a:t>SOCIAL-EMOTIONAL TRAINING</a:t>
            </a:r>
            <a:endParaRPr lang="lv-LV"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1844824"/>
            <a:ext cx="3227306" cy="4303075"/>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7951"/>
          <a:stretch/>
        </p:blipFill>
        <p:spPr>
          <a:xfrm>
            <a:off x="5004048" y="1654765"/>
            <a:ext cx="3857625" cy="49411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994351" y="4036013"/>
            <a:ext cx="1868414" cy="3321625"/>
          </a:xfrm>
          <a:prstGeom prst="rect">
            <a:avLst/>
          </a:prstGeom>
        </p:spPr>
      </p:pic>
    </p:spTree>
    <p:extLst>
      <p:ext uri="{BB962C8B-B14F-4D97-AF65-F5344CB8AC3E}">
        <p14:creationId xmlns:p14="http://schemas.microsoft.com/office/powerpoint/2010/main" val="3544351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51" y="404664"/>
            <a:ext cx="8426897" cy="1320800"/>
          </a:xfrm>
        </p:spPr>
        <p:txBody>
          <a:bodyPr/>
          <a:lstStyle/>
          <a:p>
            <a:r>
              <a:rPr lang="en-US" dirty="0">
                <a:solidFill>
                  <a:srgbClr val="0070C0"/>
                </a:solidFill>
              </a:rPr>
              <a:t>Collaboration partners</a:t>
            </a:r>
            <a:endParaRPr lang="lv-LV" dirty="0">
              <a:solidFill>
                <a:srgbClr val="0070C0"/>
              </a:solidFill>
            </a:endParaRPr>
          </a:p>
        </p:txBody>
      </p:sp>
      <p:sp>
        <p:nvSpPr>
          <p:cNvPr id="3" name="Content Placeholder 2"/>
          <p:cNvSpPr>
            <a:spLocks noGrp="1"/>
          </p:cNvSpPr>
          <p:nvPr>
            <p:ph idx="1"/>
          </p:nvPr>
        </p:nvSpPr>
        <p:spPr>
          <a:xfrm>
            <a:off x="609598" y="1484784"/>
            <a:ext cx="7706818" cy="4556579"/>
          </a:xfrm>
        </p:spPr>
        <p:txBody>
          <a:bodyPr>
            <a:normAutofit/>
          </a:bodyPr>
          <a:lstStyle/>
          <a:p>
            <a:r>
              <a:rPr lang="lv-LV" sz="2400" dirty="0" err="1"/>
              <a:t>Library</a:t>
            </a:r>
            <a:endParaRPr lang="lv-LV" sz="2400" dirty="0"/>
          </a:p>
          <a:p>
            <a:r>
              <a:rPr lang="lv-LV" sz="2400" dirty="0"/>
              <a:t>Daugavpils </a:t>
            </a:r>
            <a:r>
              <a:rPr lang="lv-LV" sz="2400" dirty="0" err="1"/>
              <a:t>Clay</a:t>
            </a:r>
            <a:r>
              <a:rPr lang="lv-LV" sz="2400" dirty="0"/>
              <a:t> Art </a:t>
            </a:r>
            <a:r>
              <a:rPr lang="lv-LV" sz="2400" dirty="0" err="1"/>
              <a:t>Center</a:t>
            </a:r>
            <a:endParaRPr lang="lv-LV" sz="2400" dirty="0"/>
          </a:p>
          <a:p>
            <a:r>
              <a:rPr lang="en-US" sz="2400" dirty="0"/>
              <a:t>Daugavpils Local History and Art Museum</a:t>
            </a:r>
            <a:endParaRPr lang="lv-LV" sz="2400" dirty="0"/>
          </a:p>
          <a:p>
            <a:r>
              <a:rPr lang="lv-LV" sz="2400" dirty="0"/>
              <a:t>Daugavpils </a:t>
            </a:r>
            <a:r>
              <a:rPr lang="lv-LV" sz="2400" dirty="0" err="1"/>
              <a:t>Innovation</a:t>
            </a:r>
            <a:r>
              <a:rPr lang="lv-LV" sz="2400" dirty="0"/>
              <a:t> </a:t>
            </a:r>
            <a:r>
              <a:rPr lang="lv-LV" sz="2400" dirty="0" err="1"/>
              <a:t>Center</a:t>
            </a:r>
            <a:endParaRPr lang="lv-LV" sz="2400" dirty="0"/>
          </a:p>
          <a:p>
            <a:r>
              <a:rPr lang="en-US" sz="2400" dirty="0"/>
              <a:t>Daugavpils day center «</a:t>
            </a:r>
            <a:r>
              <a:rPr lang="en-US" sz="2400" dirty="0" err="1"/>
              <a:t>Saskarsme</a:t>
            </a:r>
            <a:r>
              <a:rPr lang="en-US" sz="2400" dirty="0"/>
              <a:t>» LMSA - Latvian Multiple Sclerosis Association</a:t>
            </a:r>
          </a:p>
          <a:p>
            <a:r>
              <a:rPr lang="lv-LV" sz="2400" dirty="0" err="1"/>
              <a:t>Charity</a:t>
            </a:r>
            <a:r>
              <a:rPr lang="lv-LV" sz="2400" dirty="0"/>
              <a:t> </a:t>
            </a:r>
            <a:r>
              <a:rPr lang="lv-LV" sz="2400" dirty="0" err="1"/>
              <a:t>foundation</a:t>
            </a:r>
            <a:r>
              <a:rPr lang="lv-LV" sz="2400" dirty="0"/>
              <a:t> «</a:t>
            </a:r>
            <a:r>
              <a:rPr lang="lv-LV" sz="2400" dirty="0" err="1"/>
              <a:t>Trust</a:t>
            </a:r>
            <a:r>
              <a:rPr lang="lv-LV" sz="2400" dirty="0"/>
              <a:t> </a:t>
            </a:r>
            <a:r>
              <a:rPr lang="lv-LV" sz="2400" dirty="0" err="1"/>
              <a:t>Fund</a:t>
            </a:r>
            <a:r>
              <a:rPr lang="lv-LV" sz="2400" dirty="0"/>
              <a:t>»</a:t>
            </a:r>
          </a:p>
          <a:p>
            <a:r>
              <a:rPr lang="lv-LV" sz="2400" dirty="0"/>
              <a:t>Daugavpils </a:t>
            </a:r>
            <a:r>
              <a:rPr lang="lv-LV" sz="2400" dirty="0" err="1"/>
              <a:t>Technological</a:t>
            </a:r>
            <a:r>
              <a:rPr lang="lv-LV" sz="2400" dirty="0"/>
              <a:t> </a:t>
            </a:r>
            <a:r>
              <a:rPr lang="lv-LV" sz="2400" dirty="0" err="1"/>
              <a:t>High</a:t>
            </a:r>
            <a:r>
              <a:rPr lang="lv-LV" sz="2400" dirty="0"/>
              <a:t> School-</a:t>
            </a:r>
            <a:r>
              <a:rPr lang="lv-LV" sz="2400" dirty="0" err="1"/>
              <a:t>lyceum</a:t>
            </a:r>
            <a:endParaRPr lang="lv-LV" sz="2400" dirty="0"/>
          </a:p>
          <a:p>
            <a:r>
              <a:rPr lang="lv-LV" sz="2400" dirty="0"/>
              <a:t>Latgales ZOO</a:t>
            </a:r>
          </a:p>
          <a:p>
            <a:endParaRPr lang="lv-LV" sz="2400" dirty="0"/>
          </a:p>
          <a:p>
            <a:pPr marL="0" indent="0">
              <a:buNone/>
            </a:pPr>
            <a:endParaRPr lang="lv-LV" sz="2400" dirty="0"/>
          </a:p>
          <a:p>
            <a:pPr marL="0" indent="0">
              <a:buNone/>
            </a:pPr>
            <a:endParaRPr lang="lv-LV" dirty="0"/>
          </a:p>
          <a:p>
            <a:endParaRPr lang="lv-LV" dirty="0"/>
          </a:p>
          <a:p>
            <a:endParaRPr lang="lv-LV" dirty="0"/>
          </a:p>
        </p:txBody>
      </p:sp>
    </p:spTree>
    <p:extLst>
      <p:ext uri="{BB962C8B-B14F-4D97-AF65-F5344CB8AC3E}">
        <p14:creationId xmlns:p14="http://schemas.microsoft.com/office/powerpoint/2010/main" val="3572712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8" y="188640"/>
            <a:ext cx="8066857" cy="1320800"/>
          </a:xfrm>
        </p:spPr>
        <p:txBody>
          <a:bodyPr/>
          <a:lstStyle/>
          <a:p>
            <a:pPr algn="ctr"/>
            <a:r>
              <a:rPr lang="lv-LV" dirty="0" err="1"/>
              <a:t>Participation</a:t>
            </a:r>
            <a:r>
              <a:rPr lang="lv-LV" dirty="0"/>
              <a:t> </a:t>
            </a:r>
            <a:r>
              <a:rPr lang="lv-LV" dirty="0" err="1"/>
              <a:t>in</a:t>
            </a:r>
            <a:r>
              <a:rPr lang="lv-LV" dirty="0"/>
              <a:t> </a:t>
            </a:r>
            <a:r>
              <a:rPr lang="lv-LV" dirty="0" err="1"/>
              <a:t>Erasmus</a:t>
            </a:r>
            <a:r>
              <a:rPr lang="lv-LV" dirty="0"/>
              <a:t>+ </a:t>
            </a:r>
            <a:r>
              <a:rPr lang="lv-LV" dirty="0" err="1"/>
              <a:t>projects</a:t>
            </a:r>
            <a:endParaRPr lang="lv-LV" dirty="0"/>
          </a:p>
        </p:txBody>
      </p:sp>
      <p:sp>
        <p:nvSpPr>
          <p:cNvPr id="3" name="Content Placeholder 2"/>
          <p:cNvSpPr>
            <a:spLocks noGrp="1"/>
          </p:cNvSpPr>
          <p:nvPr>
            <p:ph idx="1"/>
          </p:nvPr>
        </p:nvSpPr>
        <p:spPr>
          <a:xfrm>
            <a:off x="609598" y="1340768"/>
            <a:ext cx="4538466" cy="4700595"/>
          </a:xfrm>
        </p:spPr>
        <p:txBody>
          <a:bodyPr>
            <a:normAutofit/>
          </a:bodyPr>
          <a:lstStyle/>
          <a:p>
            <a:r>
              <a:rPr lang="lv-LV" dirty="0"/>
              <a:t>2018-2021 </a:t>
            </a:r>
            <a:r>
              <a:rPr lang="en-US" dirty="0"/>
              <a:t>Erasmus+ project "</a:t>
            </a:r>
            <a:r>
              <a:rPr lang="en-US" dirty="0" err="1"/>
              <a:t>DEveloping</a:t>
            </a:r>
            <a:r>
              <a:rPr lang="en-US" dirty="0"/>
              <a:t> innovative learning contexts in pre-</a:t>
            </a:r>
            <a:r>
              <a:rPr lang="en-US" dirty="0" err="1"/>
              <a:t>scHools’</a:t>
            </a:r>
            <a:r>
              <a:rPr lang="en-US" dirty="0"/>
              <a:t> </a:t>
            </a:r>
            <a:r>
              <a:rPr lang="en-US" dirty="0" err="1"/>
              <a:t>OutdooR</a:t>
            </a:r>
            <a:r>
              <a:rPr lang="en-US" dirty="0"/>
              <a:t> Spaces" </a:t>
            </a:r>
            <a:r>
              <a:rPr lang="lv-LV" dirty="0"/>
              <a:t>DEHORS</a:t>
            </a:r>
          </a:p>
          <a:p>
            <a:endParaRPr lang="lv-LV" dirty="0"/>
          </a:p>
          <a:p>
            <a:pPr marL="0" indent="0">
              <a:buNone/>
            </a:pPr>
            <a:endParaRPr lang="lv-LV" dirty="0"/>
          </a:p>
          <a:p>
            <a:r>
              <a:rPr lang="lv-LV" dirty="0"/>
              <a:t>2020-2022 </a:t>
            </a:r>
            <a:r>
              <a:rPr lang="en-US" dirty="0"/>
              <a:t>Erasmus+ project “Quality in Early Childhood Education” Digital tolls for learning</a:t>
            </a:r>
            <a:r>
              <a:rPr lang="lv-LV" dirty="0"/>
              <a:t> QUED</a:t>
            </a:r>
          </a:p>
          <a:p>
            <a:endParaRPr lang="lv-LV" dirty="0"/>
          </a:p>
          <a:p>
            <a:endParaRPr lang="lv-LV" dirty="0"/>
          </a:p>
          <a:p>
            <a:r>
              <a:rPr lang="lv-LV" dirty="0"/>
              <a:t>2022-2024 </a:t>
            </a:r>
            <a:r>
              <a:rPr lang="en-US" dirty="0"/>
              <a:t>Erasmus+ project ”Improving preschool teachers’ skills in outdoor education” </a:t>
            </a:r>
            <a:r>
              <a:rPr lang="lv-LV" dirty="0"/>
              <a:t> ORE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2568" y="980728"/>
            <a:ext cx="2067025" cy="2005484"/>
          </a:xfrm>
          <a:prstGeom prst="rect">
            <a:avLst/>
          </a:prstGeom>
        </p:spPr>
      </p:pic>
      <p:pic>
        <p:nvPicPr>
          <p:cNvPr id="5" name="Picture 4"/>
          <p:cNvPicPr>
            <a:picLocks noChangeAspect="1"/>
          </p:cNvPicPr>
          <p:nvPr/>
        </p:nvPicPr>
        <p:blipFill>
          <a:blip r:embed="rId3"/>
          <a:stretch>
            <a:fillRect/>
          </a:stretch>
        </p:blipFill>
        <p:spPr>
          <a:xfrm>
            <a:off x="5569406" y="3072267"/>
            <a:ext cx="1853345" cy="123759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0608" y="4581128"/>
            <a:ext cx="1350942" cy="1400195"/>
          </a:xfrm>
          <a:prstGeom prst="rect">
            <a:avLst/>
          </a:prstGeom>
        </p:spPr>
      </p:pic>
    </p:spTree>
    <p:extLst>
      <p:ext uri="{BB962C8B-B14F-4D97-AF65-F5344CB8AC3E}">
        <p14:creationId xmlns:p14="http://schemas.microsoft.com/office/powerpoint/2010/main" val="1790768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16632"/>
            <a:ext cx="7571848" cy="1320800"/>
          </a:xfrm>
        </p:spPr>
        <p:txBody>
          <a:bodyPr/>
          <a:lstStyle/>
          <a:p>
            <a:pPr algn="ctr"/>
            <a:r>
              <a:rPr lang="lv-LV" b="1" dirty="0" err="1"/>
              <a:t>Our</a:t>
            </a:r>
            <a:r>
              <a:rPr lang="en-US" b="1" dirty="0"/>
              <a:t> </a:t>
            </a:r>
            <a:r>
              <a:rPr lang="lv-LV" b="1" dirty="0" err="1"/>
              <a:t>preschool</a:t>
            </a:r>
            <a:r>
              <a:rPr lang="en-US" b="1" dirty="0"/>
              <a:t> was founded in 1973</a:t>
            </a:r>
            <a:endParaRPr lang="lv-LV"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7104" y="1302626"/>
            <a:ext cx="7056784" cy="5289189"/>
          </a:xfrm>
        </p:spPr>
      </p:pic>
    </p:spTree>
    <p:extLst>
      <p:ext uri="{BB962C8B-B14F-4D97-AF65-F5344CB8AC3E}">
        <p14:creationId xmlns:p14="http://schemas.microsoft.com/office/powerpoint/2010/main" val="552528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18A2-2F5A-469F-93ED-849CD9D02525}"/>
              </a:ext>
            </a:extLst>
          </p:cNvPr>
          <p:cNvSpPr>
            <a:spLocks noGrp="1"/>
          </p:cNvSpPr>
          <p:nvPr>
            <p:ph type="title"/>
          </p:nvPr>
        </p:nvSpPr>
        <p:spPr>
          <a:xfrm>
            <a:off x="683568" y="153318"/>
            <a:ext cx="6347713" cy="611386"/>
          </a:xfrm>
        </p:spPr>
        <p:txBody>
          <a:bodyPr>
            <a:normAutofit fontScale="90000"/>
          </a:bodyPr>
          <a:lstStyle/>
          <a:p>
            <a:pPr algn="ctr"/>
            <a:r>
              <a:rPr lang="lv-LV" b="1" dirty="0">
                <a:latin typeface="Times New Roman" panose="02020603050405020304" pitchFamily="18" charset="0"/>
                <a:cs typeface="Times New Roman" panose="02020603050405020304" pitchFamily="18" charset="0"/>
              </a:rPr>
              <a:t>Project DEHORS </a:t>
            </a:r>
            <a:r>
              <a:rPr lang="lv-LV" b="1" dirty="0" err="1">
                <a:latin typeface="Times New Roman" panose="02020603050405020304" pitchFamily="18" charset="0"/>
                <a:cs typeface="Times New Roman" panose="02020603050405020304" pitchFamily="18" charset="0"/>
              </a:rPr>
              <a:t>outputs</a:t>
            </a:r>
            <a:endParaRPr lang="lv-LV"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C5057D1-45AA-424C-BC25-0AE21520CEFE}"/>
              </a:ext>
            </a:extLst>
          </p:cNvPr>
          <p:cNvSpPr>
            <a:spLocks noGrp="1"/>
          </p:cNvSpPr>
          <p:nvPr>
            <p:ph sz="quarter" idx="13"/>
          </p:nvPr>
        </p:nvSpPr>
        <p:spPr>
          <a:xfrm>
            <a:off x="152526" y="908680"/>
            <a:ext cx="8838947" cy="3600440"/>
          </a:xfrm>
        </p:spPr>
        <p:txBody>
          <a:bodyPr>
            <a:normAutofit fontScale="92500" lnSpcReduction="10000"/>
          </a:bodyPr>
          <a:lstStyle/>
          <a:p>
            <a:r>
              <a:rPr lang="en-US" sz="3600" b="1" i="0" dirty="0">
                <a:solidFill>
                  <a:srgbClr val="F3AF47"/>
                </a:solidFill>
                <a:effectLst/>
                <a:latin typeface="Assistant" pitchFamily="2" charset="-79"/>
                <a:cs typeface="Assistant" pitchFamily="2" charset="-79"/>
              </a:rPr>
              <a:t>Guide for the development and valorization of outdoor spaces</a:t>
            </a:r>
            <a:br>
              <a:rPr lang="lv-LV" sz="2100" dirty="0">
                <a:solidFill>
                  <a:schemeClr val="tx1"/>
                </a:solidFill>
                <a:latin typeface="Times New Roman" panose="02020603050405020304" pitchFamily="18" charset="0"/>
                <a:cs typeface="Times New Roman" panose="02020603050405020304" pitchFamily="18" charset="0"/>
              </a:rPr>
            </a:br>
            <a:r>
              <a:rPr lang="lv-LV" sz="2300" dirty="0">
                <a:solidFill>
                  <a:schemeClr val="tx1"/>
                </a:solidFill>
                <a:latin typeface="Times New Roman" panose="02020603050405020304" pitchFamily="18" charset="0"/>
                <a:cs typeface="Times New Roman" panose="02020603050405020304" pitchFamily="18" charset="0"/>
              </a:rPr>
              <a:t>1. </a:t>
            </a:r>
            <a:r>
              <a:rPr lang="lv-LV" sz="2300" dirty="0" err="1">
                <a:solidFill>
                  <a:schemeClr val="tx1"/>
                </a:solidFill>
                <a:latin typeface="Times New Roman" panose="02020603050405020304" pitchFamily="18" charset="0"/>
                <a:cs typeface="Times New Roman" panose="02020603050405020304" pitchFamily="18" charset="0"/>
              </a:rPr>
              <a:t>Guides</a:t>
            </a:r>
            <a:br>
              <a:rPr lang="lv-LV" sz="2300" dirty="0">
                <a:solidFill>
                  <a:schemeClr val="tx1"/>
                </a:solidFill>
                <a:latin typeface="Times New Roman" panose="02020603050405020304" pitchFamily="18" charset="0"/>
                <a:cs typeface="Times New Roman" panose="02020603050405020304" pitchFamily="18" charset="0"/>
              </a:rPr>
            </a:br>
            <a:r>
              <a:rPr lang="lv-LV" sz="2300" dirty="0">
                <a:solidFill>
                  <a:schemeClr val="tx1"/>
                </a:solidFill>
                <a:latin typeface="Times New Roman" panose="02020603050405020304" pitchFamily="18" charset="0"/>
                <a:cs typeface="Times New Roman" panose="02020603050405020304" pitchFamily="18" charset="0"/>
              </a:rPr>
              <a:t>2. </a:t>
            </a:r>
            <a:r>
              <a:rPr lang="lv-LV" sz="2300" dirty="0" err="1">
                <a:solidFill>
                  <a:schemeClr val="tx1"/>
                </a:solidFill>
                <a:latin typeface="Times New Roman" panose="02020603050405020304" pitchFamily="18" charset="0"/>
                <a:cs typeface="Times New Roman" panose="02020603050405020304" pitchFamily="18" charset="0"/>
              </a:rPr>
              <a:t>Booklet</a:t>
            </a:r>
            <a:r>
              <a:rPr lang="lv-LV" sz="2300" dirty="0">
                <a:solidFill>
                  <a:schemeClr val="tx1"/>
                </a:solidFill>
                <a:latin typeface="Times New Roman" panose="02020603050405020304" pitchFamily="18" charset="0"/>
                <a:cs typeface="Times New Roman" panose="02020603050405020304" pitchFamily="18" charset="0"/>
              </a:rPr>
              <a:t> </a:t>
            </a:r>
            <a:r>
              <a:rPr lang="lv-LV" sz="2300" dirty="0" err="1">
                <a:solidFill>
                  <a:schemeClr val="tx1"/>
                </a:solidFill>
                <a:latin typeface="Times New Roman" panose="02020603050405020304" pitchFamily="18" charset="0"/>
                <a:cs typeface="Times New Roman" panose="02020603050405020304" pitchFamily="18" charset="0"/>
              </a:rPr>
              <a:t>Practices</a:t>
            </a:r>
            <a:endParaRPr lang="lv-LV" sz="2300" dirty="0">
              <a:solidFill>
                <a:schemeClr val="tx1"/>
              </a:solidFill>
              <a:latin typeface="Times New Roman" panose="02020603050405020304" pitchFamily="18" charset="0"/>
              <a:cs typeface="Times New Roman" panose="02020603050405020304" pitchFamily="18" charset="0"/>
            </a:endParaRPr>
          </a:p>
          <a:p>
            <a:r>
              <a:rPr lang="lv-LV" sz="2100" dirty="0">
                <a:solidFill>
                  <a:schemeClr val="tx1"/>
                </a:solidFill>
                <a:latin typeface="Times New Roman" panose="02020603050405020304" pitchFamily="18" charset="0"/>
                <a:cs typeface="Times New Roman" panose="02020603050405020304" pitchFamily="18" charset="0"/>
              </a:rPr>
              <a:t>3. </a:t>
            </a:r>
            <a:r>
              <a:rPr lang="en-US" sz="2100" dirty="0">
                <a:solidFill>
                  <a:schemeClr val="tx1"/>
                </a:solidFill>
                <a:latin typeface="Times New Roman" panose="02020603050405020304" pitchFamily="18" charset="0"/>
                <a:cs typeface="Times New Roman" panose="02020603050405020304" pitchFamily="18" charset="0"/>
              </a:rPr>
              <a:t>Online Training module on outdoor activities for teachers based on the content of the guide</a:t>
            </a:r>
            <a:r>
              <a:rPr lang="lv-LV" sz="2100" dirty="0">
                <a:solidFill>
                  <a:schemeClr val="tx1"/>
                </a:solidFill>
                <a:latin typeface="Times New Roman" panose="02020603050405020304" pitchFamily="18" charset="0"/>
                <a:cs typeface="Times New Roman" panose="02020603050405020304" pitchFamily="18" charset="0"/>
              </a:rPr>
              <a:t>   </a:t>
            </a:r>
            <a:r>
              <a:rPr lang="en-US" sz="2100" dirty="0">
                <a:solidFill>
                  <a:schemeClr val="tx1"/>
                </a:solidFill>
                <a:latin typeface="Times New Roman" panose="02020603050405020304" pitchFamily="18" charset="0"/>
                <a:cs typeface="Times New Roman" panose="02020603050405020304" pitchFamily="18" charset="0"/>
                <a:hlinkClick r:id="rId3"/>
              </a:rPr>
              <a:t>https://elearning.dehors-project.eu/</a:t>
            </a:r>
            <a:endParaRPr lang="lv-LV" sz="2100" dirty="0">
              <a:solidFill>
                <a:schemeClr val="tx1"/>
              </a:solidFill>
              <a:latin typeface="Times New Roman" panose="02020603050405020304" pitchFamily="18" charset="0"/>
              <a:cs typeface="Times New Roman" panose="02020603050405020304" pitchFamily="18" charset="0"/>
            </a:endParaRPr>
          </a:p>
          <a:p>
            <a:pPr marL="0" indent="0">
              <a:buNone/>
            </a:pPr>
            <a:br>
              <a:rPr lang="en-US" sz="2100" dirty="0">
                <a:solidFill>
                  <a:schemeClr val="tx1"/>
                </a:solidFill>
                <a:latin typeface="Times New Roman" panose="02020603050405020304" pitchFamily="18" charset="0"/>
                <a:cs typeface="Times New Roman" panose="02020603050405020304" pitchFamily="18" charset="0"/>
              </a:rPr>
            </a:br>
            <a:endParaRPr lang="lv-LV" sz="1500" dirty="0">
              <a:solidFill>
                <a:schemeClr val="tx1"/>
              </a:solidFill>
              <a:latin typeface="Times New Roman" panose="02020603050405020304" pitchFamily="18" charset="0"/>
              <a:cs typeface="Times New Roman" panose="02020603050405020304" pitchFamily="18" charset="0"/>
            </a:endParaRPr>
          </a:p>
          <a:p>
            <a:pPr marL="0" indent="0" algn="l">
              <a:buNone/>
            </a:pPr>
            <a:br>
              <a:rPr lang="lv-LV" sz="1500" dirty="0">
                <a:solidFill>
                  <a:schemeClr val="tx1"/>
                </a:solidFill>
                <a:latin typeface="Times New Roman" panose="02020603050405020304" pitchFamily="18" charset="0"/>
                <a:cs typeface="Times New Roman" panose="02020603050405020304" pitchFamily="18" charset="0"/>
              </a:rPr>
            </a:br>
            <a:br>
              <a:rPr lang="lv-LV" sz="1500" dirty="0">
                <a:solidFill>
                  <a:schemeClr val="tx1"/>
                </a:solidFill>
                <a:latin typeface="Times New Roman" panose="02020603050405020304" pitchFamily="18" charset="0"/>
                <a:cs typeface="Times New Roman" panose="02020603050405020304" pitchFamily="18" charset="0"/>
              </a:rPr>
            </a:br>
            <a:endParaRPr lang="lv-LV" sz="15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B0BEED2-9BFE-4CD3-8EE3-9D63789DFEF2}"/>
              </a:ext>
            </a:extLst>
          </p:cNvPr>
          <p:cNvPicPr>
            <a:picLocks noChangeAspect="1"/>
          </p:cNvPicPr>
          <p:nvPr/>
        </p:nvPicPr>
        <p:blipFill>
          <a:blip r:embed="rId4"/>
          <a:stretch>
            <a:fillRect/>
          </a:stretch>
        </p:blipFill>
        <p:spPr>
          <a:xfrm>
            <a:off x="5076055" y="3411034"/>
            <a:ext cx="2499739" cy="3374647"/>
          </a:xfrm>
          <a:prstGeom prst="rect">
            <a:avLst/>
          </a:prstGeom>
        </p:spPr>
      </p:pic>
      <p:pic>
        <p:nvPicPr>
          <p:cNvPr id="7" name="Picture 6">
            <a:extLst>
              <a:ext uri="{FF2B5EF4-FFF2-40B4-BE49-F238E27FC236}">
                <a16:creationId xmlns:a16="http://schemas.microsoft.com/office/drawing/2014/main" id="{F78689B0-48AA-4B35-A6F4-9467870B2E4A}"/>
              </a:ext>
            </a:extLst>
          </p:cNvPr>
          <p:cNvPicPr>
            <a:picLocks noChangeAspect="1"/>
          </p:cNvPicPr>
          <p:nvPr/>
        </p:nvPicPr>
        <p:blipFill>
          <a:blip r:embed="rId5"/>
          <a:stretch>
            <a:fillRect/>
          </a:stretch>
        </p:blipFill>
        <p:spPr>
          <a:xfrm>
            <a:off x="1667530" y="3411034"/>
            <a:ext cx="2328405" cy="3353196"/>
          </a:xfrm>
          <a:prstGeom prst="rect">
            <a:avLst/>
          </a:prstGeom>
        </p:spPr>
      </p:pic>
    </p:spTree>
    <p:extLst>
      <p:ext uri="{BB962C8B-B14F-4D97-AF65-F5344CB8AC3E}">
        <p14:creationId xmlns:p14="http://schemas.microsoft.com/office/powerpoint/2010/main" val="220579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55" y="0"/>
            <a:ext cx="8834604" cy="1124744"/>
          </a:xfrm>
        </p:spPr>
        <p:txBody>
          <a:bodyPr/>
          <a:lstStyle/>
          <a:p>
            <a:pPr algn="ctr">
              <a:spcBef>
                <a:spcPts val="750"/>
              </a:spcBef>
            </a:pPr>
            <a:r>
              <a:rPr lang="lv-LV" dirty="0"/>
              <a:t>INTERACTIVE MAP</a:t>
            </a:r>
            <a:r>
              <a:rPr lang="en-US" dirty="0"/>
              <a:t> </a:t>
            </a:r>
            <a:br>
              <a:rPr lang="lv-LV" dirty="0"/>
            </a:br>
            <a:r>
              <a:rPr lang="lv-LV" dirty="0"/>
              <a:t>  </a:t>
            </a:r>
            <a:br>
              <a:rPr lang="lv-LV" sz="1350" dirty="0">
                <a:solidFill>
                  <a:prstClr val="white"/>
                </a:solidFill>
              </a:rPr>
            </a:br>
            <a:endParaRPr lang="en-US" dirty="0"/>
          </a:p>
        </p:txBody>
      </p:sp>
      <p:pic>
        <p:nvPicPr>
          <p:cNvPr id="5" name="Attēls 4">
            <a:extLst>
              <a:ext uri="{FF2B5EF4-FFF2-40B4-BE49-F238E27FC236}">
                <a16:creationId xmlns:a16="http://schemas.microsoft.com/office/drawing/2014/main" id="{414132D5-EBCA-4F32-931F-E3ABE643EAD9}"/>
              </a:ext>
            </a:extLst>
          </p:cNvPr>
          <p:cNvPicPr>
            <a:picLocks noChangeAspect="1"/>
          </p:cNvPicPr>
          <p:nvPr/>
        </p:nvPicPr>
        <p:blipFill>
          <a:blip r:embed="rId3"/>
          <a:stretch>
            <a:fillRect/>
          </a:stretch>
        </p:blipFill>
        <p:spPr>
          <a:xfrm>
            <a:off x="246934" y="1556792"/>
            <a:ext cx="8650131" cy="4176464"/>
          </a:xfrm>
          <a:prstGeom prst="rect">
            <a:avLst/>
          </a:prstGeom>
        </p:spPr>
      </p:pic>
    </p:spTree>
    <p:extLst>
      <p:ext uri="{BB962C8B-B14F-4D97-AF65-F5344CB8AC3E}">
        <p14:creationId xmlns:p14="http://schemas.microsoft.com/office/powerpoint/2010/main" val="2850269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4340"/>
            <a:ext cx="6347714" cy="1320800"/>
          </a:xfrm>
        </p:spPr>
        <p:txBody>
          <a:bodyPr/>
          <a:lstStyle/>
          <a:p>
            <a:pPr algn="ctr"/>
            <a:r>
              <a:rPr lang="lv-LV" dirty="0"/>
              <a:t>LEARNING PATHWAYS</a:t>
            </a:r>
          </a:p>
        </p:txBody>
      </p:sp>
      <p:pic>
        <p:nvPicPr>
          <p:cNvPr id="5"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43" y="684740"/>
            <a:ext cx="2862318" cy="3816424"/>
          </a:xfrm>
          <a:prstGeom prst="rect">
            <a:avLst/>
          </a:prstGeom>
        </p:spPr>
      </p:pic>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619" y="2536825"/>
            <a:ext cx="3120688" cy="432117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307" y="612746"/>
            <a:ext cx="2986964" cy="4040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5085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09600"/>
            <a:ext cx="8424936" cy="1320800"/>
          </a:xfrm>
        </p:spPr>
        <p:txBody>
          <a:bodyPr/>
          <a:lstStyle/>
          <a:p>
            <a:r>
              <a:rPr lang="lv-LV" dirty="0"/>
              <a:t>MUD KITCHEN AND MUSICAL WALL</a:t>
            </a:r>
          </a:p>
        </p:txBody>
      </p:sp>
      <p:pic>
        <p:nvPicPr>
          <p:cNvPr id="6" name="Content Placeholder 5"/>
          <p:cNvPicPr>
            <a:picLocks noGrp="1" noChangeAspect="1"/>
          </p:cNvPicPr>
          <p:nvPr>
            <p:ph sz="half" idx="1"/>
          </p:nvPr>
        </p:nvPicPr>
        <p:blipFill>
          <a:blip r:embed="rId2"/>
          <a:stretch>
            <a:fillRect/>
          </a:stretch>
        </p:blipFill>
        <p:spPr>
          <a:xfrm>
            <a:off x="144367" y="1414123"/>
            <a:ext cx="3588040" cy="4900866"/>
          </a:xfrm>
          <a:prstGeom prst="rect">
            <a:avLst/>
          </a:prstGeom>
        </p:spPr>
      </p:pic>
      <p:pic>
        <p:nvPicPr>
          <p:cNvPr id="5" name="Content Placeholder 4"/>
          <p:cNvPicPr>
            <a:picLocks noGrp="1" noChangeAspect="1"/>
          </p:cNvPicPr>
          <p:nvPr>
            <p:ph sz="half" idx="2"/>
          </p:nvPr>
        </p:nvPicPr>
        <p:blipFill>
          <a:blip r:embed="rId3"/>
          <a:stretch>
            <a:fillRect/>
          </a:stretch>
        </p:blipFill>
        <p:spPr>
          <a:xfrm>
            <a:off x="4124287" y="1414122"/>
            <a:ext cx="4160288" cy="2708571"/>
          </a:xfrm>
          <a:prstGeom prst="rect">
            <a:avLst/>
          </a:prstGeom>
        </p:spPr>
      </p:pic>
      <p:pic>
        <p:nvPicPr>
          <p:cNvPr id="8" name="Picture 7"/>
          <p:cNvPicPr>
            <a:picLocks noChangeAspect="1"/>
          </p:cNvPicPr>
          <p:nvPr/>
        </p:nvPicPr>
        <p:blipFill>
          <a:blip r:embed="rId4"/>
          <a:stretch>
            <a:fillRect/>
          </a:stretch>
        </p:blipFill>
        <p:spPr>
          <a:xfrm>
            <a:off x="3851920" y="4408595"/>
            <a:ext cx="2329177" cy="1967211"/>
          </a:xfrm>
          <a:prstGeom prst="rect">
            <a:avLst/>
          </a:prstGeom>
        </p:spPr>
      </p:pic>
      <p:pic>
        <p:nvPicPr>
          <p:cNvPr id="9" name="Picture 8"/>
          <p:cNvPicPr>
            <a:picLocks noChangeAspect="1"/>
          </p:cNvPicPr>
          <p:nvPr/>
        </p:nvPicPr>
        <p:blipFill>
          <a:blip r:embed="rId5"/>
          <a:stretch>
            <a:fillRect/>
          </a:stretch>
        </p:blipFill>
        <p:spPr>
          <a:xfrm>
            <a:off x="6372618" y="4408595"/>
            <a:ext cx="2587995" cy="1977397"/>
          </a:xfrm>
          <a:prstGeom prst="rect">
            <a:avLst/>
          </a:prstGeom>
        </p:spPr>
      </p:pic>
    </p:spTree>
    <p:extLst>
      <p:ext uri="{BB962C8B-B14F-4D97-AF65-F5344CB8AC3E}">
        <p14:creationId xmlns:p14="http://schemas.microsoft.com/office/powerpoint/2010/main" val="2001069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7058745" cy="1320800"/>
          </a:xfrm>
        </p:spPr>
        <p:txBody>
          <a:bodyPr/>
          <a:lstStyle/>
          <a:p>
            <a:r>
              <a:rPr lang="lv-LV" b="1" dirty="0"/>
              <a:t>Project QUED </a:t>
            </a:r>
            <a:r>
              <a:rPr lang="lv-LV" b="1" dirty="0" err="1"/>
              <a:t>outputs</a:t>
            </a:r>
            <a:endParaRPr lang="lv-LV" b="1" dirty="0"/>
          </a:p>
        </p:txBody>
      </p:sp>
      <p:sp>
        <p:nvSpPr>
          <p:cNvPr id="3" name="Content Placeholder 2"/>
          <p:cNvSpPr>
            <a:spLocks noGrp="1"/>
          </p:cNvSpPr>
          <p:nvPr>
            <p:ph idx="1"/>
          </p:nvPr>
        </p:nvSpPr>
        <p:spPr>
          <a:xfrm>
            <a:off x="609598" y="1628800"/>
            <a:ext cx="7130753" cy="4412563"/>
          </a:xfrm>
        </p:spPr>
        <p:txBody>
          <a:bodyPr/>
          <a:lstStyle/>
          <a:p>
            <a:r>
              <a:rPr lang="en-US" dirty="0"/>
              <a:t>Improved digital skills of educators and learners</a:t>
            </a:r>
            <a:endParaRPr lang="lv-LV" dirty="0"/>
          </a:p>
          <a:p>
            <a:r>
              <a:rPr lang="lv-LV" dirty="0" err="1"/>
              <a:t>Digital</a:t>
            </a:r>
            <a:r>
              <a:rPr lang="lv-LV" dirty="0"/>
              <a:t> </a:t>
            </a:r>
            <a:r>
              <a:rPr lang="lv-LV" dirty="0" err="1"/>
              <a:t>tools</a:t>
            </a:r>
            <a:r>
              <a:rPr lang="lv-LV" dirty="0"/>
              <a:t> </a:t>
            </a:r>
            <a:r>
              <a:rPr lang="lv-LV" dirty="0" err="1"/>
              <a:t>for</a:t>
            </a:r>
            <a:r>
              <a:rPr lang="lv-LV" dirty="0"/>
              <a:t> </a:t>
            </a:r>
            <a:r>
              <a:rPr lang="lv-LV" dirty="0" err="1"/>
              <a:t>learners</a:t>
            </a:r>
            <a:endParaRPr lang="lv-LV" dirty="0"/>
          </a:p>
          <a:p>
            <a:r>
              <a:rPr lang="en-US" dirty="0"/>
              <a:t>Meaningful use of digital technologies in the learning process</a:t>
            </a:r>
            <a:endParaRPr lang="lv-LV" dirty="0"/>
          </a:p>
        </p:txBody>
      </p:sp>
      <p:pic>
        <p:nvPicPr>
          <p:cNvPr id="4" name="Picture 3"/>
          <p:cNvPicPr>
            <a:picLocks noChangeAspect="1"/>
          </p:cNvPicPr>
          <p:nvPr/>
        </p:nvPicPr>
        <p:blipFill>
          <a:blip r:embed="rId2"/>
          <a:stretch>
            <a:fillRect/>
          </a:stretch>
        </p:blipFill>
        <p:spPr>
          <a:xfrm>
            <a:off x="1907704" y="2924944"/>
            <a:ext cx="4269550" cy="2851046"/>
          </a:xfrm>
          <a:prstGeom prst="rect">
            <a:avLst/>
          </a:prstGeom>
        </p:spPr>
      </p:pic>
    </p:spTree>
    <p:extLst>
      <p:ext uri="{BB962C8B-B14F-4D97-AF65-F5344CB8AC3E}">
        <p14:creationId xmlns:p14="http://schemas.microsoft.com/office/powerpoint/2010/main" val="3981734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661298" y="4249634"/>
            <a:ext cx="1398747" cy="783300"/>
          </a:xfrm>
          <a:prstGeom prst="rect">
            <a:avLst/>
          </a:prstGeom>
        </p:spPr>
      </p:pic>
      <p:sp>
        <p:nvSpPr>
          <p:cNvPr id="2" name="Заголовок 1"/>
          <p:cNvSpPr>
            <a:spLocks noGrp="1"/>
          </p:cNvSpPr>
          <p:nvPr>
            <p:ph type="title"/>
          </p:nvPr>
        </p:nvSpPr>
        <p:spPr>
          <a:xfrm>
            <a:off x="107504" y="270458"/>
            <a:ext cx="7881731" cy="620678"/>
          </a:xfrm>
        </p:spPr>
        <p:txBody>
          <a:bodyPr>
            <a:normAutofit/>
          </a:bodyPr>
          <a:lstStyle/>
          <a:p>
            <a:pPr algn="ctr"/>
            <a:r>
              <a:rPr lang="en-US" sz="2700" b="1" dirty="0">
                <a:latin typeface="Times New Roman" panose="02020603050405020304" pitchFamily="18" charset="0"/>
                <a:cs typeface="Times New Roman" panose="02020603050405020304" pitchFamily="18" charset="0"/>
              </a:rPr>
              <a:t>Digital tools available at Daugavpils 27th preschool </a:t>
            </a:r>
          </a:p>
        </p:txBody>
      </p:sp>
      <p:sp>
        <p:nvSpPr>
          <p:cNvPr id="3" name="Объект 2"/>
          <p:cNvSpPr>
            <a:spLocks noGrp="1"/>
          </p:cNvSpPr>
          <p:nvPr>
            <p:ph sz="half" idx="1"/>
          </p:nvPr>
        </p:nvSpPr>
        <p:spPr>
          <a:xfrm>
            <a:off x="323528" y="836712"/>
            <a:ext cx="4191323" cy="6021288"/>
          </a:xfrm>
        </p:spPr>
        <p:txBody>
          <a:bodyPr>
            <a:normAutofit fontScale="92500" lnSpcReduction="20000"/>
          </a:bodyPr>
          <a:lstStyle/>
          <a:p>
            <a:pPr>
              <a:buNone/>
            </a:pPr>
            <a:r>
              <a:rPr lang="lv-LV" b="1" dirty="0"/>
              <a:t>SCREEN DIGITAL TOOLS:</a:t>
            </a:r>
          </a:p>
          <a:p>
            <a:pPr>
              <a:buNone/>
            </a:pPr>
            <a:endParaRPr lang="lv-LV" dirty="0"/>
          </a:p>
          <a:p>
            <a:pPr>
              <a:buNone/>
            </a:pPr>
            <a:r>
              <a:rPr lang="lv-LV" dirty="0"/>
              <a:t>                       PHOTON ROBOTS</a:t>
            </a:r>
          </a:p>
          <a:p>
            <a:pPr>
              <a:buNone/>
            </a:pPr>
            <a:endParaRPr lang="lv-LV" dirty="0"/>
          </a:p>
          <a:p>
            <a:pPr>
              <a:buNone/>
            </a:pPr>
            <a:endParaRPr lang="en-US" dirty="0"/>
          </a:p>
          <a:p>
            <a:pPr marL="0" indent="0">
              <a:buNone/>
            </a:pPr>
            <a:r>
              <a:rPr lang="en-US" dirty="0"/>
              <a:t>                </a:t>
            </a:r>
            <a:r>
              <a:rPr lang="lv-LV" dirty="0"/>
              <a:t>        LIVE ABC 3D</a:t>
            </a:r>
          </a:p>
          <a:p>
            <a:pPr marL="0" indent="0">
              <a:buNone/>
            </a:pPr>
            <a:r>
              <a:rPr lang="en-US" dirty="0"/>
              <a:t>               </a:t>
            </a:r>
            <a:endParaRPr lang="lv-LV" dirty="0"/>
          </a:p>
          <a:p>
            <a:pPr marL="0" indent="0">
              <a:buNone/>
            </a:pPr>
            <a:r>
              <a:rPr lang="lv-LV" dirty="0"/>
              <a:t>                    </a:t>
            </a:r>
          </a:p>
          <a:p>
            <a:pPr marL="0" indent="0">
              <a:buNone/>
            </a:pPr>
            <a:r>
              <a:rPr lang="lv-LV" dirty="0"/>
              <a:t>                       MARBOTIC </a:t>
            </a:r>
            <a:r>
              <a:rPr lang="en-US" dirty="0"/>
              <a:t>N</a:t>
            </a:r>
            <a:r>
              <a:rPr lang="lv-LV" dirty="0"/>
              <a:t>UMBERS</a:t>
            </a:r>
            <a:r>
              <a:rPr lang="en-US" dirty="0"/>
              <a:t> AND     </a:t>
            </a:r>
          </a:p>
          <a:p>
            <a:pPr marL="0" indent="0">
              <a:buNone/>
            </a:pPr>
            <a:r>
              <a:rPr lang="en-US" dirty="0"/>
              <a:t>                   </a:t>
            </a:r>
            <a:r>
              <a:rPr lang="lv-LV" dirty="0"/>
              <a:t>              </a:t>
            </a:r>
            <a:r>
              <a:rPr lang="en-US" dirty="0"/>
              <a:t> LETTERS</a:t>
            </a:r>
            <a:endParaRPr lang="lv-LV" dirty="0"/>
          </a:p>
          <a:p>
            <a:pPr marL="0" indent="0">
              <a:buNone/>
            </a:pPr>
            <a:endParaRPr lang="en-US" dirty="0"/>
          </a:p>
          <a:p>
            <a:pPr marL="0" indent="0">
              <a:buNone/>
            </a:pPr>
            <a:r>
              <a:rPr lang="en-US" dirty="0"/>
              <a:t>                    </a:t>
            </a:r>
            <a:r>
              <a:rPr lang="lv-LV" dirty="0"/>
              <a:t>     SPHERO MINI</a:t>
            </a:r>
            <a:endParaRPr lang="en-US" dirty="0"/>
          </a:p>
          <a:p>
            <a:pPr marL="0" indent="0">
              <a:buNone/>
            </a:pPr>
            <a:endParaRPr lang="lv-LV" dirty="0"/>
          </a:p>
          <a:p>
            <a:pPr marL="0" indent="0">
              <a:buNone/>
            </a:pPr>
            <a:r>
              <a:rPr lang="en-US" dirty="0"/>
              <a:t>               </a:t>
            </a:r>
            <a:r>
              <a:rPr lang="lv-LV" dirty="0"/>
              <a:t>                                   </a:t>
            </a:r>
          </a:p>
          <a:p>
            <a:pPr marL="0" indent="0">
              <a:buNone/>
            </a:pPr>
            <a:r>
              <a:rPr lang="lv-LV" dirty="0"/>
              <a:t>                         SPHERO SPECDRUMS</a:t>
            </a:r>
          </a:p>
          <a:p>
            <a:pPr marL="0" indent="0">
              <a:buNone/>
            </a:pPr>
            <a:endParaRPr lang="lv-LV" dirty="0"/>
          </a:p>
          <a:p>
            <a:pPr marL="0" indent="0">
              <a:buNone/>
            </a:pPr>
            <a:r>
              <a:rPr lang="lv-LV" dirty="0"/>
              <a:t>                       </a:t>
            </a:r>
            <a:r>
              <a:rPr lang="lv-LV" dirty="0" err="1"/>
              <a:t>Interactive</a:t>
            </a:r>
            <a:r>
              <a:rPr lang="lv-LV" dirty="0"/>
              <a:t> </a:t>
            </a:r>
            <a:r>
              <a:rPr lang="lv-LV" dirty="0" err="1"/>
              <a:t>whiteboard</a:t>
            </a:r>
            <a:r>
              <a:rPr lang="lv-LV" dirty="0"/>
              <a:t>,      </a:t>
            </a:r>
          </a:p>
          <a:p>
            <a:pPr marL="0" indent="0">
              <a:buNone/>
            </a:pPr>
            <a:r>
              <a:rPr lang="lv-LV" dirty="0"/>
              <a:t>                        </a:t>
            </a:r>
            <a:r>
              <a:rPr lang="lv-LV" dirty="0" err="1"/>
              <a:t>screen</a:t>
            </a:r>
            <a:r>
              <a:rPr lang="lv-LV" dirty="0"/>
              <a:t>, </a:t>
            </a:r>
            <a:r>
              <a:rPr lang="lv-LV" dirty="0" err="1"/>
              <a:t>tablets</a:t>
            </a:r>
            <a:r>
              <a:rPr lang="lv-LV" dirty="0"/>
              <a:t>, </a:t>
            </a:r>
            <a:r>
              <a:rPr lang="lv-LV" dirty="0" err="1"/>
              <a:t>cameras</a:t>
            </a:r>
            <a:endParaRPr lang="lv-LV" dirty="0"/>
          </a:p>
          <a:p>
            <a:pPr marL="0" indent="0">
              <a:buNone/>
            </a:pPr>
            <a:endParaRPr lang="lv-LV" dirty="0"/>
          </a:p>
          <a:p>
            <a:pPr marL="0" indent="0">
              <a:buNone/>
            </a:pPr>
            <a:endParaRPr lang="lv-LV" dirty="0"/>
          </a:p>
          <a:p>
            <a:endParaRPr lang="en-US" dirty="0"/>
          </a:p>
        </p:txBody>
      </p:sp>
      <p:sp>
        <p:nvSpPr>
          <p:cNvPr id="4" name="Объект 3"/>
          <p:cNvSpPr>
            <a:spLocks noGrp="1"/>
          </p:cNvSpPr>
          <p:nvPr>
            <p:ph sz="half" idx="2"/>
          </p:nvPr>
        </p:nvSpPr>
        <p:spPr>
          <a:xfrm>
            <a:off x="4685915" y="864608"/>
            <a:ext cx="4119314" cy="5916088"/>
          </a:xfrm>
        </p:spPr>
        <p:txBody>
          <a:bodyPr>
            <a:normAutofit fontScale="92500" lnSpcReduction="20000"/>
          </a:bodyPr>
          <a:lstStyle/>
          <a:p>
            <a:pPr>
              <a:buNone/>
            </a:pPr>
            <a:r>
              <a:rPr lang="lv-LV" b="1" dirty="0"/>
              <a:t>SCREEN-FREE DIGITAL TOOLS:</a:t>
            </a:r>
          </a:p>
          <a:p>
            <a:pPr>
              <a:buNone/>
            </a:pPr>
            <a:endParaRPr lang="lv-LV" dirty="0"/>
          </a:p>
          <a:p>
            <a:pPr>
              <a:buNone/>
            </a:pPr>
            <a:r>
              <a:rPr lang="lv-LV" dirty="0"/>
              <a:t>                   LIGHT TABLE</a:t>
            </a:r>
          </a:p>
          <a:p>
            <a:endParaRPr lang="en-US" dirty="0"/>
          </a:p>
          <a:p>
            <a:pPr marL="0" indent="0">
              <a:buNone/>
            </a:pPr>
            <a:r>
              <a:rPr lang="en-US" dirty="0"/>
              <a:t> </a:t>
            </a:r>
            <a:endParaRPr lang="lv-LV" dirty="0"/>
          </a:p>
          <a:p>
            <a:pPr marL="0" indent="0">
              <a:buNone/>
            </a:pPr>
            <a:r>
              <a:rPr lang="en-US" dirty="0"/>
              <a:t>                </a:t>
            </a:r>
            <a:r>
              <a:rPr lang="lv-LV" dirty="0"/>
              <a:t>  LIGHT ESSEL</a:t>
            </a:r>
          </a:p>
          <a:p>
            <a:pPr marL="0" indent="0">
              <a:buNone/>
            </a:pPr>
            <a:endParaRPr lang="lv-LV" dirty="0"/>
          </a:p>
          <a:p>
            <a:pPr marL="0" indent="0">
              <a:buNone/>
            </a:pPr>
            <a:r>
              <a:rPr lang="lv-LV" dirty="0"/>
              <a:t>                   </a:t>
            </a:r>
          </a:p>
          <a:p>
            <a:pPr marL="0" indent="0">
              <a:buNone/>
            </a:pPr>
            <a:r>
              <a:rPr lang="lv-LV" dirty="0"/>
              <a:t>                  BEE-BOT </a:t>
            </a:r>
            <a:r>
              <a:rPr lang="en-US" dirty="0"/>
              <a:t> </a:t>
            </a:r>
            <a:r>
              <a:rPr lang="lv-LV" dirty="0"/>
              <a:t>ROBOT</a:t>
            </a:r>
            <a:endParaRPr lang="en-US" dirty="0"/>
          </a:p>
          <a:p>
            <a:pPr marL="0" indent="0">
              <a:buNone/>
            </a:pPr>
            <a:endParaRPr lang="lv-LV" dirty="0"/>
          </a:p>
          <a:p>
            <a:pPr marL="0" indent="0">
              <a:buNone/>
            </a:pPr>
            <a:r>
              <a:rPr lang="lv-LV" dirty="0"/>
              <a:t> </a:t>
            </a:r>
          </a:p>
          <a:p>
            <a:pPr marL="0" indent="0">
              <a:buNone/>
            </a:pPr>
            <a:r>
              <a:rPr lang="lv-LV" dirty="0"/>
              <a:t>                     TALKING PEN</a:t>
            </a:r>
          </a:p>
          <a:p>
            <a:pPr marL="0" indent="0">
              <a:buNone/>
            </a:pPr>
            <a:endParaRPr lang="lv-LV" dirty="0"/>
          </a:p>
          <a:p>
            <a:pPr marL="0" indent="0">
              <a:buNone/>
            </a:pPr>
            <a:endParaRPr lang="lv-LV" dirty="0"/>
          </a:p>
          <a:p>
            <a:pPr marL="0" indent="0">
              <a:buNone/>
            </a:pPr>
            <a:r>
              <a:rPr lang="lv-LV" dirty="0"/>
              <a:t>                     ROBOT MOUSE</a:t>
            </a:r>
            <a:endParaRPr lang="en-US"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21" y="1149490"/>
            <a:ext cx="1181407" cy="88605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4592" y="2131375"/>
            <a:ext cx="1170537" cy="877903"/>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722" y="3118851"/>
            <a:ext cx="1181407" cy="886056"/>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722" y="4093620"/>
            <a:ext cx="1232938" cy="924704"/>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040" y="5089009"/>
            <a:ext cx="1208731" cy="906548"/>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29040" y="6066242"/>
            <a:ext cx="1208731" cy="740982"/>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700832" y="3285173"/>
            <a:ext cx="1044400" cy="783300"/>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25905" r="9080"/>
          <a:stretch/>
        </p:blipFill>
        <p:spPr>
          <a:xfrm rot="5400000">
            <a:off x="4762778" y="2176147"/>
            <a:ext cx="901918" cy="1040421"/>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1298" y="1205623"/>
            <a:ext cx="1104880" cy="901919"/>
          </a:xfrm>
          <a:prstGeom prst="rect">
            <a:avLst/>
          </a:prstGeom>
        </p:spPr>
      </p:pic>
      <p:pic>
        <p:nvPicPr>
          <p:cNvPr id="16" name="Attēls 15">
            <a:extLst>
              <a:ext uri="{FF2B5EF4-FFF2-40B4-BE49-F238E27FC236}">
                <a16:creationId xmlns:a16="http://schemas.microsoft.com/office/drawing/2014/main" id="{6684CD19-A41E-4F27-8286-26988C7F91FA}"/>
              </a:ext>
            </a:extLst>
          </p:cNvPr>
          <p:cNvPicPr>
            <a:picLocks noChangeAspect="1"/>
          </p:cNvPicPr>
          <p:nvPr/>
        </p:nvPicPr>
        <p:blipFill>
          <a:blip r:embed="rId12"/>
          <a:stretch>
            <a:fillRect/>
          </a:stretch>
        </p:blipFill>
        <p:spPr>
          <a:xfrm>
            <a:off x="4720363" y="5170790"/>
            <a:ext cx="1364343" cy="1364343"/>
          </a:xfrm>
          <a:prstGeom prst="rect">
            <a:avLst/>
          </a:prstGeom>
        </p:spPr>
      </p:pic>
    </p:spTree>
    <p:extLst>
      <p:ext uri="{BB962C8B-B14F-4D97-AF65-F5344CB8AC3E}">
        <p14:creationId xmlns:p14="http://schemas.microsoft.com/office/powerpoint/2010/main" val="4094397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D27C8DF-7963-4D22-A71F-4ECE2B3FCCE4}"/>
              </a:ext>
            </a:extLst>
          </p:cNvPr>
          <p:cNvSpPr>
            <a:spLocks noGrp="1"/>
          </p:cNvSpPr>
          <p:nvPr>
            <p:ph type="title"/>
          </p:nvPr>
        </p:nvSpPr>
        <p:spPr>
          <a:xfrm>
            <a:off x="395536" y="188640"/>
            <a:ext cx="7922841" cy="1320800"/>
          </a:xfrm>
        </p:spPr>
        <p:txBody>
          <a:bodyPr/>
          <a:lstStyle/>
          <a:p>
            <a:pPr algn="ctr"/>
            <a:r>
              <a:rPr lang="en-US" dirty="0">
                <a:solidFill>
                  <a:srgbClr val="0070C0"/>
                </a:solidFill>
              </a:rPr>
              <a:t>Digital tools available at Daugavpils 27th preschool </a:t>
            </a:r>
            <a:endParaRPr lang="lv-LV" dirty="0">
              <a:solidFill>
                <a:srgbClr val="0070C0"/>
              </a:solidFill>
            </a:endParaRPr>
          </a:p>
        </p:txBody>
      </p:sp>
      <p:sp>
        <p:nvSpPr>
          <p:cNvPr id="3" name="Satura vietturis 2">
            <a:extLst>
              <a:ext uri="{FF2B5EF4-FFF2-40B4-BE49-F238E27FC236}">
                <a16:creationId xmlns:a16="http://schemas.microsoft.com/office/drawing/2014/main" id="{2B31879B-7D58-46C3-9DEC-FA705260DFFE}"/>
              </a:ext>
            </a:extLst>
          </p:cNvPr>
          <p:cNvSpPr>
            <a:spLocks noGrp="1"/>
          </p:cNvSpPr>
          <p:nvPr>
            <p:ph idx="1"/>
          </p:nvPr>
        </p:nvSpPr>
        <p:spPr>
          <a:xfrm>
            <a:off x="609598" y="1509440"/>
            <a:ext cx="7994849" cy="5231928"/>
          </a:xfrm>
        </p:spPr>
        <p:txBody>
          <a:bodyPr/>
          <a:lstStyle/>
          <a:p>
            <a:endParaRPr lang="lv-LV" b="1" i="0" dirty="0">
              <a:solidFill>
                <a:srgbClr val="000000"/>
              </a:solidFill>
              <a:effectLst/>
              <a:latin typeface="Nunito" panose="020B0604020202020204" pitchFamily="2" charset="-70"/>
            </a:endParaRPr>
          </a:p>
          <a:p>
            <a:endParaRPr lang="lv-LV" b="1" dirty="0">
              <a:solidFill>
                <a:srgbClr val="000000"/>
              </a:solidFill>
              <a:latin typeface="Nunito" panose="020B0604020202020204" pitchFamily="2" charset="-70"/>
            </a:endParaRPr>
          </a:p>
          <a:p>
            <a:r>
              <a:rPr lang="lv-LV" b="1" i="0" dirty="0" err="1">
                <a:solidFill>
                  <a:srgbClr val="000000"/>
                </a:solidFill>
                <a:effectLst/>
                <a:latin typeface="Nunito" panose="020B0604020202020204" pitchFamily="2" charset="-70"/>
              </a:rPr>
              <a:t>Easi-Scope</a:t>
            </a:r>
            <a:r>
              <a:rPr lang="lv-LV" b="1" i="0" dirty="0">
                <a:solidFill>
                  <a:srgbClr val="000000"/>
                </a:solidFill>
                <a:effectLst/>
                <a:latin typeface="Nunito" panose="020B0604020202020204" pitchFamily="2" charset="-70"/>
              </a:rPr>
              <a:t> </a:t>
            </a:r>
            <a:r>
              <a:rPr lang="lv-LV" b="1" i="0" dirty="0" err="1">
                <a:solidFill>
                  <a:srgbClr val="000000"/>
                </a:solidFill>
                <a:effectLst/>
                <a:latin typeface="Nunito" panose="020B0604020202020204" pitchFamily="2" charset="-70"/>
              </a:rPr>
              <a:t>Microscope</a:t>
            </a:r>
            <a:r>
              <a:rPr lang="lv-LV" b="1" i="0" dirty="0">
                <a:solidFill>
                  <a:srgbClr val="000000"/>
                </a:solidFill>
                <a:effectLst/>
                <a:latin typeface="Nunito" panose="020B0604020202020204" pitchFamily="2" charset="-70"/>
              </a:rPr>
              <a:t>     </a:t>
            </a:r>
          </a:p>
          <a:p>
            <a:endParaRPr lang="lv-LV" b="1" dirty="0">
              <a:solidFill>
                <a:srgbClr val="000000"/>
              </a:solidFill>
              <a:latin typeface="Nunito" panose="020B0604020202020204" pitchFamily="2" charset="-70"/>
            </a:endParaRPr>
          </a:p>
          <a:p>
            <a:endParaRPr lang="lv-LV" b="1" i="0" dirty="0">
              <a:solidFill>
                <a:srgbClr val="000000"/>
              </a:solidFill>
              <a:effectLst/>
              <a:latin typeface="Nunito" panose="020B0604020202020204" pitchFamily="2" charset="-70"/>
            </a:endParaRPr>
          </a:p>
          <a:p>
            <a:endParaRPr lang="lv-LV" b="1" dirty="0">
              <a:solidFill>
                <a:srgbClr val="000000"/>
              </a:solidFill>
              <a:latin typeface="Nunito" panose="020B0604020202020204" pitchFamily="2" charset="-70"/>
            </a:endParaRPr>
          </a:p>
          <a:p>
            <a:endParaRPr lang="lv-LV" b="1" i="0" dirty="0">
              <a:solidFill>
                <a:srgbClr val="000000"/>
              </a:solidFill>
              <a:effectLst/>
              <a:latin typeface="Nunito" panose="020B0604020202020204" pitchFamily="2" charset="-70"/>
            </a:endParaRPr>
          </a:p>
          <a:p>
            <a:r>
              <a:rPr lang="lv-LV" b="1" dirty="0" err="1">
                <a:solidFill>
                  <a:srgbClr val="000000"/>
                </a:solidFill>
                <a:latin typeface="Nunito" panose="020B0604020202020204" pitchFamily="2" charset="-70"/>
              </a:rPr>
              <a:t>Bubble</a:t>
            </a:r>
            <a:r>
              <a:rPr lang="lv-LV" b="1" dirty="0">
                <a:solidFill>
                  <a:srgbClr val="000000"/>
                </a:solidFill>
                <a:latin typeface="Nunito" panose="020B0604020202020204" pitchFamily="2" charset="-70"/>
              </a:rPr>
              <a:t> </a:t>
            </a:r>
            <a:r>
              <a:rPr lang="lv-LV" b="1" dirty="0" err="1">
                <a:solidFill>
                  <a:srgbClr val="000000"/>
                </a:solidFill>
                <a:latin typeface="Nunito" panose="020B0604020202020204" pitchFamily="2" charset="-70"/>
              </a:rPr>
              <a:t>Drawing</a:t>
            </a:r>
            <a:r>
              <a:rPr lang="lv-LV" b="1" dirty="0">
                <a:solidFill>
                  <a:srgbClr val="000000"/>
                </a:solidFill>
                <a:latin typeface="Nunito" panose="020B0604020202020204" pitchFamily="2" charset="-70"/>
              </a:rPr>
              <a:t> Robot </a:t>
            </a:r>
          </a:p>
          <a:p>
            <a:endParaRPr lang="lv-LV" b="1" i="0" dirty="0">
              <a:solidFill>
                <a:srgbClr val="000000"/>
              </a:solidFill>
              <a:effectLst/>
              <a:latin typeface="Nunito" panose="020B0604020202020204" pitchFamily="2" charset="-70"/>
            </a:endParaRPr>
          </a:p>
          <a:p>
            <a:endParaRPr lang="lv-LV" b="1" i="0" dirty="0">
              <a:solidFill>
                <a:srgbClr val="000000"/>
              </a:solidFill>
              <a:effectLst/>
              <a:latin typeface="Nunito" panose="020B0604020202020204" pitchFamily="2" charset="-70"/>
            </a:endParaRPr>
          </a:p>
          <a:p>
            <a:endParaRPr lang="lv-LV" dirty="0"/>
          </a:p>
        </p:txBody>
      </p:sp>
      <p:pic>
        <p:nvPicPr>
          <p:cNvPr id="5" name="Attēls 4">
            <a:extLst>
              <a:ext uri="{FF2B5EF4-FFF2-40B4-BE49-F238E27FC236}">
                <a16:creationId xmlns:a16="http://schemas.microsoft.com/office/drawing/2014/main" id="{038A866D-2948-4258-84E4-5A6BC390F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1412776"/>
            <a:ext cx="2143125" cy="2143125"/>
          </a:xfrm>
          <a:prstGeom prst="rect">
            <a:avLst/>
          </a:prstGeom>
        </p:spPr>
      </p:pic>
      <p:pic>
        <p:nvPicPr>
          <p:cNvPr id="6" name="Attēls 5">
            <a:extLst>
              <a:ext uri="{FF2B5EF4-FFF2-40B4-BE49-F238E27FC236}">
                <a16:creationId xmlns:a16="http://schemas.microsoft.com/office/drawing/2014/main" id="{1683E9DB-1661-45D8-8BCC-28DFC7C47088}"/>
              </a:ext>
            </a:extLst>
          </p:cNvPr>
          <p:cNvPicPr>
            <a:picLocks noChangeAspect="1"/>
          </p:cNvPicPr>
          <p:nvPr/>
        </p:nvPicPr>
        <p:blipFill>
          <a:blip r:embed="rId3"/>
          <a:stretch>
            <a:fillRect/>
          </a:stretch>
        </p:blipFill>
        <p:spPr>
          <a:xfrm>
            <a:off x="3563888" y="3766154"/>
            <a:ext cx="3700524" cy="3002141"/>
          </a:xfrm>
          <a:prstGeom prst="rect">
            <a:avLst/>
          </a:prstGeom>
        </p:spPr>
      </p:pic>
    </p:spTree>
    <p:extLst>
      <p:ext uri="{BB962C8B-B14F-4D97-AF65-F5344CB8AC3E}">
        <p14:creationId xmlns:p14="http://schemas.microsoft.com/office/powerpoint/2010/main" val="1671120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1D27C8DF-7963-4D22-A71F-4ECE2B3FCCE4}"/>
              </a:ext>
            </a:extLst>
          </p:cNvPr>
          <p:cNvSpPr>
            <a:spLocks noGrp="1"/>
          </p:cNvSpPr>
          <p:nvPr>
            <p:ph type="title"/>
          </p:nvPr>
        </p:nvSpPr>
        <p:spPr>
          <a:xfrm>
            <a:off x="395536" y="188640"/>
            <a:ext cx="7922841" cy="1320800"/>
          </a:xfrm>
        </p:spPr>
        <p:txBody>
          <a:bodyPr/>
          <a:lstStyle/>
          <a:p>
            <a:pPr algn="ctr"/>
            <a:r>
              <a:rPr lang="en-US" dirty="0">
                <a:solidFill>
                  <a:srgbClr val="0070C0"/>
                </a:solidFill>
              </a:rPr>
              <a:t>Digital tools available at Daugavpils 27th preschool </a:t>
            </a:r>
            <a:endParaRPr lang="lv-LV" dirty="0">
              <a:solidFill>
                <a:srgbClr val="0070C0"/>
              </a:solidFill>
            </a:endParaRPr>
          </a:p>
        </p:txBody>
      </p:sp>
      <p:sp>
        <p:nvSpPr>
          <p:cNvPr id="3" name="Satura vietturis 2">
            <a:extLst>
              <a:ext uri="{FF2B5EF4-FFF2-40B4-BE49-F238E27FC236}">
                <a16:creationId xmlns:a16="http://schemas.microsoft.com/office/drawing/2014/main" id="{2B31879B-7D58-46C3-9DEC-FA705260DFFE}"/>
              </a:ext>
            </a:extLst>
          </p:cNvPr>
          <p:cNvSpPr>
            <a:spLocks noGrp="1"/>
          </p:cNvSpPr>
          <p:nvPr>
            <p:ph idx="1"/>
          </p:nvPr>
        </p:nvSpPr>
        <p:spPr>
          <a:xfrm>
            <a:off x="609598" y="1509440"/>
            <a:ext cx="7994849" cy="5231928"/>
          </a:xfrm>
        </p:spPr>
        <p:txBody>
          <a:bodyPr/>
          <a:lstStyle/>
          <a:p>
            <a:endParaRPr lang="lv-LV" b="1" i="0" dirty="0">
              <a:solidFill>
                <a:srgbClr val="000000"/>
              </a:solidFill>
              <a:effectLst/>
              <a:latin typeface="Nunito" panose="020B0604020202020204" pitchFamily="2" charset="-70"/>
            </a:endParaRPr>
          </a:p>
          <a:p>
            <a:endParaRPr lang="lv-LV" b="1" dirty="0">
              <a:solidFill>
                <a:srgbClr val="000000"/>
              </a:solidFill>
              <a:latin typeface="Nunito" panose="020B0604020202020204" pitchFamily="2" charset="-70"/>
            </a:endParaRPr>
          </a:p>
          <a:p>
            <a:r>
              <a:rPr lang="lv-LV" b="1" i="0" dirty="0" err="1">
                <a:solidFill>
                  <a:srgbClr val="000000"/>
                </a:solidFill>
                <a:effectLst/>
                <a:latin typeface="Nunito" panose="020B0604020202020204" pitchFamily="2" charset="-70"/>
              </a:rPr>
              <a:t>Crocodile</a:t>
            </a:r>
            <a:r>
              <a:rPr lang="lv-LV" b="1" i="0" dirty="0">
                <a:solidFill>
                  <a:srgbClr val="000000"/>
                </a:solidFill>
                <a:effectLst/>
                <a:latin typeface="Nunito" panose="020B0604020202020204" pitchFamily="2" charset="-70"/>
              </a:rPr>
              <a:t> </a:t>
            </a:r>
            <a:r>
              <a:rPr lang="lv-LV" b="1" i="0" dirty="0" err="1">
                <a:solidFill>
                  <a:srgbClr val="000000"/>
                </a:solidFill>
                <a:effectLst/>
                <a:latin typeface="Nunito" panose="020B0604020202020204" pitchFamily="2" charset="-70"/>
              </a:rPr>
              <a:t>Coko</a:t>
            </a:r>
            <a:r>
              <a:rPr lang="lv-LV" b="1" dirty="0">
                <a:solidFill>
                  <a:srgbClr val="000000"/>
                </a:solidFill>
                <a:latin typeface="Nunito" panose="020B0604020202020204" pitchFamily="2" charset="-70"/>
              </a:rPr>
              <a:t> robot    </a:t>
            </a:r>
            <a:r>
              <a:rPr lang="lv-LV" b="1" i="0" dirty="0">
                <a:solidFill>
                  <a:srgbClr val="000000"/>
                </a:solidFill>
                <a:effectLst/>
                <a:latin typeface="Nunito" panose="020B0604020202020204" pitchFamily="2" charset="-70"/>
              </a:rPr>
              <a:t> </a:t>
            </a:r>
          </a:p>
          <a:p>
            <a:endParaRPr lang="lv-LV" b="1" dirty="0">
              <a:solidFill>
                <a:srgbClr val="000000"/>
              </a:solidFill>
              <a:latin typeface="Nunito" panose="020B0604020202020204" pitchFamily="2" charset="-70"/>
            </a:endParaRPr>
          </a:p>
          <a:p>
            <a:endParaRPr lang="lv-LV" b="1" i="0" dirty="0">
              <a:solidFill>
                <a:srgbClr val="000000"/>
              </a:solidFill>
              <a:effectLst/>
              <a:latin typeface="Nunito" panose="020B0604020202020204" pitchFamily="2" charset="-70"/>
            </a:endParaRPr>
          </a:p>
          <a:p>
            <a:endParaRPr lang="lv-LV" b="1" dirty="0">
              <a:solidFill>
                <a:srgbClr val="000000"/>
              </a:solidFill>
              <a:latin typeface="Nunito" panose="020B0604020202020204" pitchFamily="2" charset="-70"/>
            </a:endParaRPr>
          </a:p>
          <a:p>
            <a:endParaRPr lang="lv-LV" b="1" i="0" dirty="0">
              <a:solidFill>
                <a:srgbClr val="000000"/>
              </a:solidFill>
              <a:effectLst/>
              <a:latin typeface="Nunito" panose="020B0604020202020204" pitchFamily="2" charset="-70"/>
            </a:endParaRPr>
          </a:p>
          <a:p>
            <a:endParaRPr lang="lv-LV" b="1" dirty="0">
              <a:solidFill>
                <a:srgbClr val="000000"/>
              </a:solidFill>
              <a:latin typeface="Nunito" panose="020B0604020202020204" pitchFamily="2" charset="-70"/>
            </a:endParaRPr>
          </a:p>
          <a:p>
            <a:endParaRPr lang="lv-LV" b="1" i="0" dirty="0">
              <a:solidFill>
                <a:srgbClr val="000000"/>
              </a:solidFill>
              <a:effectLst/>
              <a:latin typeface="Nunito" panose="020B0604020202020204" pitchFamily="2" charset="-70"/>
            </a:endParaRPr>
          </a:p>
          <a:p>
            <a:r>
              <a:rPr lang="lv-LV" b="1" dirty="0">
                <a:solidFill>
                  <a:srgbClr val="000000"/>
                </a:solidFill>
                <a:latin typeface="Nunito" panose="020B0604020202020204" pitchFamily="2" charset="-70"/>
              </a:rPr>
              <a:t> </a:t>
            </a:r>
            <a:r>
              <a:rPr lang="lv-LV" b="1" dirty="0" err="1">
                <a:solidFill>
                  <a:srgbClr val="000000"/>
                </a:solidFill>
                <a:latin typeface="Nunito" panose="020B0604020202020204" pitchFamily="2" charset="-70"/>
              </a:rPr>
              <a:t>Makeblock</a:t>
            </a:r>
            <a:r>
              <a:rPr lang="lv-LV" b="1" dirty="0">
                <a:solidFill>
                  <a:srgbClr val="000000"/>
                </a:solidFill>
                <a:latin typeface="Nunito" panose="020B0604020202020204" pitchFamily="2" charset="-70"/>
              </a:rPr>
              <a:t> </a:t>
            </a:r>
            <a:r>
              <a:rPr lang="lv-LV" b="1" dirty="0" err="1">
                <a:solidFill>
                  <a:srgbClr val="000000"/>
                </a:solidFill>
                <a:latin typeface="Nunito" panose="020B0604020202020204" pitchFamily="2" charset="-70"/>
              </a:rPr>
              <a:t>mTiny</a:t>
            </a:r>
            <a:r>
              <a:rPr lang="lv-LV" b="1" dirty="0">
                <a:solidFill>
                  <a:srgbClr val="000000"/>
                </a:solidFill>
                <a:latin typeface="Nunito" panose="020B0604020202020204" pitchFamily="2" charset="-70"/>
              </a:rPr>
              <a:t> Atklājēja komplekts</a:t>
            </a:r>
          </a:p>
          <a:p>
            <a:endParaRPr lang="lv-LV" b="1" i="0" dirty="0">
              <a:solidFill>
                <a:srgbClr val="000000"/>
              </a:solidFill>
              <a:effectLst/>
              <a:latin typeface="Nunito" panose="020B0604020202020204" pitchFamily="2" charset="-70"/>
            </a:endParaRPr>
          </a:p>
          <a:p>
            <a:endParaRPr lang="lv-LV" b="1" i="0" dirty="0">
              <a:solidFill>
                <a:srgbClr val="000000"/>
              </a:solidFill>
              <a:effectLst/>
              <a:latin typeface="Nunito" panose="020B0604020202020204" pitchFamily="2" charset="-70"/>
            </a:endParaRPr>
          </a:p>
          <a:p>
            <a:endParaRPr lang="lv-LV" dirty="0"/>
          </a:p>
        </p:txBody>
      </p:sp>
      <p:pic>
        <p:nvPicPr>
          <p:cNvPr id="4" name="Attēls 3">
            <a:extLst>
              <a:ext uri="{FF2B5EF4-FFF2-40B4-BE49-F238E27FC236}">
                <a16:creationId xmlns:a16="http://schemas.microsoft.com/office/drawing/2014/main" id="{3BD4D1E3-505A-48F2-8E48-C66C81980208}"/>
              </a:ext>
            </a:extLst>
          </p:cNvPr>
          <p:cNvPicPr>
            <a:picLocks noChangeAspect="1"/>
          </p:cNvPicPr>
          <p:nvPr/>
        </p:nvPicPr>
        <p:blipFill rotWithShape="1">
          <a:blip r:embed="rId2"/>
          <a:srcRect t="14771"/>
          <a:stretch/>
        </p:blipFill>
        <p:spPr>
          <a:xfrm>
            <a:off x="4067943" y="1509440"/>
            <a:ext cx="2995743" cy="2553244"/>
          </a:xfrm>
          <a:prstGeom prst="rect">
            <a:avLst/>
          </a:prstGeom>
        </p:spPr>
      </p:pic>
      <p:pic>
        <p:nvPicPr>
          <p:cNvPr id="9" name="Attēls 8">
            <a:extLst>
              <a:ext uri="{FF2B5EF4-FFF2-40B4-BE49-F238E27FC236}">
                <a16:creationId xmlns:a16="http://schemas.microsoft.com/office/drawing/2014/main" id="{9B255CCD-61F1-44BE-B539-0265CC06E2AB}"/>
              </a:ext>
            </a:extLst>
          </p:cNvPr>
          <p:cNvPicPr>
            <a:picLocks noChangeAspect="1"/>
          </p:cNvPicPr>
          <p:nvPr/>
        </p:nvPicPr>
        <p:blipFill>
          <a:blip r:embed="rId3"/>
          <a:stretch>
            <a:fillRect/>
          </a:stretch>
        </p:blipFill>
        <p:spPr>
          <a:xfrm>
            <a:off x="5565814" y="3933056"/>
            <a:ext cx="3104683" cy="2039900"/>
          </a:xfrm>
          <a:prstGeom prst="rect">
            <a:avLst/>
          </a:prstGeom>
        </p:spPr>
      </p:pic>
    </p:spTree>
    <p:extLst>
      <p:ext uri="{BB962C8B-B14F-4D97-AF65-F5344CB8AC3E}">
        <p14:creationId xmlns:p14="http://schemas.microsoft.com/office/powerpoint/2010/main" val="3699565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8695035" cy="458115"/>
          </a:xfrm>
        </p:spPr>
        <p:txBody>
          <a:bodyPr>
            <a:noAutofit/>
          </a:bodyPr>
          <a:lstStyle/>
          <a:p>
            <a:pPr algn="ctr"/>
            <a:r>
              <a:rPr lang="en-US" sz="2800" dirty="0">
                <a:solidFill>
                  <a:srgbClr val="92D050"/>
                </a:solidFill>
              </a:rPr>
              <a:t>Pedagogical training in digital technology workshops and during meetings of project partners</a:t>
            </a:r>
            <a:endParaRPr lang="lv-LV" sz="2800" dirty="0">
              <a:solidFill>
                <a:srgbClr val="92D05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10497" y="3356992"/>
            <a:ext cx="2443512" cy="325801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84" y="3212976"/>
            <a:ext cx="2460021" cy="3280028"/>
          </a:xfrm>
          <a:prstGeom prst="rect">
            <a:avLst/>
          </a:prstGeom>
        </p:spPr>
      </p:pic>
      <p:pic>
        <p:nvPicPr>
          <p:cNvPr id="2050" name="Picture 2" descr="https://www.manamarite.lv/wp-content/uploads/2021/12/d6b56b1b-fcae-4aba-b25d-62959ec1b721-300x225.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25481" y="1556792"/>
            <a:ext cx="3959368" cy="296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542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50" y="52388"/>
            <a:ext cx="8720270" cy="1648420"/>
          </a:xfrm>
        </p:spPr>
        <p:txBody>
          <a:bodyPr/>
          <a:lstStyle/>
          <a:p>
            <a:pPr algn="ctr"/>
            <a:r>
              <a:rPr lang="en-US" dirty="0">
                <a:solidFill>
                  <a:srgbClr val="92D050"/>
                </a:solidFill>
              </a:rPr>
              <a:t>Professional support available to educators</a:t>
            </a:r>
            <a:endParaRPr lang="lv-LV" dirty="0">
              <a:solidFill>
                <a:srgbClr val="92D050"/>
              </a:solidFill>
            </a:endParaRPr>
          </a:p>
        </p:txBody>
      </p:sp>
      <p:sp>
        <p:nvSpPr>
          <p:cNvPr id="3" name="Content Placeholder 2"/>
          <p:cNvSpPr>
            <a:spLocks noGrp="1"/>
          </p:cNvSpPr>
          <p:nvPr>
            <p:ph idx="1"/>
          </p:nvPr>
        </p:nvSpPr>
        <p:spPr>
          <a:xfrm>
            <a:off x="307975" y="1268760"/>
            <a:ext cx="5056113" cy="2587833"/>
          </a:xfrm>
        </p:spPr>
        <p:txBody>
          <a:bodyPr>
            <a:normAutofit lnSpcReduction="10000"/>
          </a:bodyPr>
          <a:lstStyle/>
          <a:p>
            <a:r>
              <a:rPr lang="en-US" b="1" dirty="0"/>
              <a:t>An educational technology mentor </a:t>
            </a:r>
            <a:r>
              <a:rPr lang="en-US" dirty="0"/>
              <a:t>in our institution is a teacher educator who plans and implements lessons, experiments with the use of technology in the learning process and supports the adoption of "good practices" in the institution to ensure the digitization process, teacher readiness and children's acquisition of digital skills.</a:t>
            </a:r>
            <a:endParaRPr lang="lv-LV" dirty="0"/>
          </a:p>
          <a:p>
            <a:r>
              <a:rPr lang="en-US" b="1" dirty="0"/>
              <a:t>Educators in a mutual learning institution</a:t>
            </a:r>
            <a:endParaRPr lang="lv-LV" b="1" dirty="0"/>
          </a:p>
          <a:p>
            <a:endParaRPr lang="lv-LV" b="1" dirty="0"/>
          </a:p>
          <a:p>
            <a:endParaRPr lang="lv-LV" b="1" dirty="0"/>
          </a:p>
          <a:p>
            <a:endParaRPr lang="lv-LV" b="1" dirty="0"/>
          </a:p>
          <a:p>
            <a:endParaRPr lang="lv-LV" b="1" dirty="0"/>
          </a:p>
          <a:p>
            <a:endParaRPr lang="lv-LV" b="1" dirty="0"/>
          </a:p>
          <a:p>
            <a:pPr marL="0" indent="0">
              <a:buNone/>
            </a:pPr>
            <a:endParaRPr lang="lv-LV" dirty="0"/>
          </a:p>
        </p:txBody>
      </p:sp>
      <p:sp>
        <p:nvSpPr>
          <p:cNvPr id="4" name="AutoShape 2" descr="blob:https://web.whatsapp.com/77288e6c-d8b8-40ad-b936-85c9359d6dd8"/>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5" name="Picture 4"/>
          <p:cNvPicPr>
            <a:picLocks noChangeAspect="1"/>
          </p:cNvPicPr>
          <p:nvPr/>
        </p:nvPicPr>
        <p:blipFill>
          <a:blip r:embed="rId2"/>
          <a:stretch>
            <a:fillRect/>
          </a:stretch>
        </p:blipFill>
        <p:spPr>
          <a:xfrm>
            <a:off x="480260" y="4005064"/>
            <a:ext cx="3656756" cy="2742567"/>
          </a:xfrm>
          <a:prstGeom prst="rect">
            <a:avLst/>
          </a:prstGeom>
        </p:spPr>
      </p:pic>
      <p:pic>
        <p:nvPicPr>
          <p:cNvPr id="4098" name="Picture 2" descr="https://www.manamarite.lv/wp-content/uploads/2023/02/c5df9421-d33a-4868-baf3-7dcb2117e039-225x3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63043"/>
            <a:ext cx="1962217" cy="2616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388492" y="4005064"/>
            <a:ext cx="3516132" cy="2756135"/>
          </a:xfrm>
          <a:prstGeom prst="rect">
            <a:avLst/>
          </a:prstGeom>
        </p:spPr>
      </p:pic>
    </p:spTree>
    <p:extLst>
      <p:ext uri="{BB962C8B-B14F-4D97-AF65-F5344CB8AC3E}">
        <p14:creationId xmlns:p14="http://schemas.microsoft.com/office/powerpoint/2010/main" val="2217271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280920" cy="1296144"/>
          </a:xfrm>
        </p:spPr>
        <p:txBody>
          <a:bodyPr>
            <a:normAutofit fontScale="90000"/>
          </a:bodyPr>
          <a:lstStyle/>
          <a:p>
            <a:pPr algn="ctr"/>
            <a:r>
              <a:rPr lang="en-US" b="1" dirty="0">
                <a:cs typeface="Times New Roman" panose="02020603050405020304" pitchFamily="18" charset="0"/>
              </a:rPr>
              <a:t>In 2014, the project of increasing the energy efficiency of the institution was implemented - the </a:t>
            </a:r>
            <a:r>
              <a:rPr lang="lv-LV" b="1" dirty="0" err="1">
                <a:cs typeface="Times New Roman" panose="02020603050405020304" pitchFamily="18" charset="0"/>
              </a:rPr>
              <a:t>preschool</a:t>
            </a:r>
            <a:r>
              <a:rPr lang="en-US" b="1" dirty="0">
                <a:cs typeface="Times New Roman" panose="02020603050405020304" pitchFamily="18" charset="0"/>
              </a:rPr>
              <a:t> was renovated</a:t>
            </a:r>
            <a:endParaRPr lang="ru-RU" b="1" dirty="0">
              <a:cs typeface="Times New Roman" panose="02020603050405020304" pitchFamily="18"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9692" y="2431947"/>
            <a:ext cx="5544616" cy="4158462"/>
          </a:xfrm>
          <a:prstGeom prst="rect">
            <a:avLst/>
          </a:prstGeom>
          <a:ln>
            <a:noFill/>
          </a:ln>
          <a:effectLst>
            <a:softEdge rad="112500"/>
          </a:effectLst>
        </p:spPr>
      </p:pic>
    </p:spTree>
    <p:extLst>
      <p:ext uri="{BB962C8B-B14F-4D97-AF65-F5344CB8AC3E}">
        <p14:creationId xmlns:p14="http://schemas.microsoft.com/office/powerpoint/2010/main" val="633808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760A1D0-422B-46A6-BEE8-88866F796398}"/>
              </a:ext>
            </a:extLst>
          </p:cNvPr>
          <p:cNvSpPr>
            <a:spLocks noGrp="1"/>
          </p:cNvSpPr>
          <p:nvPr>
            <p:ph type="title"/>
          </p:nvPr>
        </p:nvSpPr>
        <p:spPr>
          <a:xfrm>
            <a:off x="827584" y="332656"/>
            <a:ext cx="7130753" cy="899682"/>
          </a:xfrm>
        </p:spPr>
        <p:txBody>
          <a:bodyPr/>
          <a:lstStyle/>
          <a:p>
            <a:pPr algn="ctr"/>
            <a:r>
              <a:rPr lang="lv-LV" b="1" dirty="0"/>
              <a:t>ORE </a:t>
            </a:r>
            <a:r>
              <a:rPr lang="lv-LV" b="1" dirty="0" err="1"/>
              <a:t>project</a:t>
            </a:r>
            <a:r>
              <a:rPr lang="lv-LV" b="1" dirty="0"/>
              <a:t> </a:t>
            </a:r>
            <a:r>
              <a:rPr lang="lv-LV" b="1" dirty="0" err="1"/>
              <a:t>outputs</a:t>
            </a:r>
            <a:endParaRPr lang="lv-LV" b="1" dirty="0"/>
          </a:p>
        </p:txBody>
      </p:sp>
      <p:pic>
        <p:nvPicPr>
          <p:cNvPr id="4" name="Satura vietturis 3">
            <a:extLst>
              <a:ext uri="{FF2B5EF4-FFF2-40B4-BE49-F238E27FC236}">
                <a16:creationId xmlns:a16="http://schemas.microsoft.com/office/drawing/2014/main" id="{EE5A4473-DB2E-471E-B98D-C53DD3CB9A15}"/>
              </a:ext>
            </a:extLst>
          </p:cNvPr>
          <p:cNvPicPr>
            <a:picLocks noGrp="1" noChangeAspect="1"/>
          </p:cNvPicPr>
          <p:nvPr>
            <p:ph idx="1"/>
          </p:nvPr>
        </p:nvPicPr>
        <p:blipFill>
          <a:blip r:embed="rId2"/>
          <a:stretch>
            <a:fillRect/>
          </a:stretch>
        </p:blipFill>
        <p:spPr>
          <a:xfrm>
            <a:off x="3172459" y="3772664"/>
            <a:ext cx="2799081" cy="2913071"/>
          </a:xfrm>
          <a:prstGeom prst="rect">
            <a:avLst/>
          </a:prstGeom>
        </p:spPr>
      </p:pic>
      <p:sp>
        <p:nvSpPr>
          <p:cNvPr id="6" name="TextBox 5">
            <a:extLst>
              <a:ext uri="{FF2B5EF4-FFF2-40B4-BE49-F238E27FC236}">
                <a16:creationId xmlns:a16="http://schemas.microsoft.com/office/drawing/2014/main" id="{4A326E79-CBAA-4BEE-BD2B-31214F093445}"/>
              </a:ext>
            </a:extLst>
          </p:cNvPr>
          <p:cNvSpPr txBox="1"/>
          <p:nvPr/>
        </p:nvSpPr>
        <p:spPr>
          <a:xfrm>
            <a:off x="1043610" y="1412776"/>
            <a:ext cx="7130752" cy="2031325"/>
          </a:xfrm>
          <a:prstGeom prst="rect">
            <a:avLst/>
          </a:prstGeom>
          <a:noFill/>
        </p:spPr>
        <p:txBody>
          <a:bodyPr wrap="square" rtlCol="0">
            <a:spAutoFit/>
          </a:bodyPr>
          <a:lstStyle/>
          <a:p>
            <a:pPr algn="ctr"/>
            <a:r>
              <a:rPr lang="lv-LV" dirty="0"/>
              <a:t>-I</a:t>
            </a:r>
            <a:r>
              <a:rPr lang="en-US" dirty="0" err="1"/>
              <a:t>mprove</a:t>
            </a:r>
            <a:r>
              <a:rPr lang="lv-LV" dirty="0"/>
              <a:t>d</a:t>
            </a:r>
            <a:r>
              <a:rPr lang="en-US" dirty="0"/>
              <a:t> teachers </a:t>
            </a:r>
            <a:r>
              <a:rPr lang="lv-LV" dirty="0" err="1"/>
              <a:t>skills</a:t>
            </a:r>
            <a:r>
              <a:rPr lang="lv-LV" dirty="0"/>
              <a:t> </a:t>
            </a:r>
            <a:r>
              <a:rPr lang="en-US" dirty="0"/>
              <a:t>in creating and organizing a safe outdoor environment in preschool educational institutions by exchanging examples of good practice.</a:t>
            </a:r>
          </a:p>
          <a:p>
            <a:pPr marL="285750" indent="-285750" algn="ctr">
              <a:buFontTx/>
              <a:buChar char="-"/>
            </a:pPr>
            <a:r>
              <a:rPr lang="lv-LV" dirty="0"/>
              <a:t>M</a:t>
            </a:r>
            <a:r>
              <a:rPr lang="en-US" dirty="0" err="1"/>
              <a:t>utual</a:t>
            </a:r>
            <a:r>
              <a:rPr lang="en-US" dirty="0"/>
              <a:t> understanding and knowledge about the work of a teacher in the field of outdoor learning and outdoor education.</a:t>
            </a:r>
            <a:endParaRPr lang="lv-LV" dirty="0"/>
          </a:p>
          <a:p>
            <a:pPr algn="ctr"/>
            <a:r>
              <a:rPr lang="lv-LV" dirty="0"/>
              <a:t>-</a:t>
            </a:r>
            <a:r>
              <a:rPr lang="lv-LV" dirty="0" err="1"/>
              <a:t>The</a:t>
            </a:r>
            <a:r>
              <a:rPr lang="lv-LV" dirty="0"/>
              <a:t> </a:t>
            </a:r>
            <a:r>
              <a:rPr lang="lv-LV" dirty="0" err="1"/>
              <a:t>new</a:t>
            </a:r>
            <a:r>
              <a:rPr lang="en-US" dirty="0"/>
              <a:t> learning area was created </a:t>
            </a:r>
            <a:r>
              <a:rPr lang="lv-LV" dirty="0" err="1"/>
              <a:t>outdoor</a:t>
            </a:r>
            <a:r>
              <a:rPr lang="lv-LV" dirty="0"/>
              <a:t> – «</a:t>
            </a:r>
            <a:r>
              <a:rPr lang="lv-LV" dirty="0" err="1"/>
              <a:t>Digging</a:t>
            </a:r>
            <a:r>
              <a:rPr lang="lv-LV" dirty="0"/>
              <a:t> </a:t>
            </a:r>
            <a:r>
              <a:rPr lang="lv-LV" dirty="0" err="1"/>
              <a:t>area</a:t>
            </a:r>
            <a:r>
              <a:rPr lang="lv-LV" dirty="0"/>
              <a:t>»</a:t>
            </a:r>
          </a:p>
          <a:p>
            <a:pPr marL="285750" indent="-285750">
              <a:buFontTx/>
              <a:buChar char="-"/>
            </a:pPr>
            <a:endParaRPr lang="lv-LV" dirty="0"/>
          </a:p>
        </p:txBody>
      </p:sp>
    </p:spTree>
    <p:extLst>
      <p:ext uri="{BB962C8B-B14F-4D97-AF65-F5344CB8AC3E}">
        <p14:creationId xmlns:p14="http://schemas.microsoft.com/office/powerpoint/2010/main" val="208589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5DA1C07C-26A3-414B-A09E-A870D142CD30}"/>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lv-LV" sz="1350"/>
          </a:p>
        </p:txBody>
      </p:sp>
      <p:sp>
        <p:nvSpPr>
          <p:cNvPr id="11" name="AutoShape 6">
            <a:extLst>
              <a:ext uri="{FF2B5EF4-FFF2-40B4-BE49-F238E27FC236}">
                <a16:creationId xmlns:a16="http://schemas.microsoft.com/office/drawing/2014/main" id="{12C18A02-5574-43F8-BB6F-1970A8E43164}"/>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lv-LV" sz="1350"/>
          </a:p>
        </p:txBody>
      </p:sp>
      <p:sp>
        <p:nvSpPr>
          <p:cNvPr id="4" name="AutoShape 2">
            <a:extLst>
              <a:ext uri="{FF2B5EF4-FFF2-40B4-BE49-F238E27FC236}">
                <a16:creationId xmlns:a16="http://schemas.microsoft.com/office/drawing/2014/main" id="{9AE271DD-F670-4D05-AF53-F709A58D4B56}"/>
              </a:ext>
            </a:extLst>
          </p:cNvPr>
          <p:cNvSpPr>
            <a:spLocks noChangeAspect="1" noChangeArrowheads="1"/>
          </p:cNvSpPr>
          <p:nvPr/>
        </p:nvSpPr>
        <p:spPr bwMode="auto">
          <a:xfrm>
            <a:off x="4686300" y="3543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lv-LV" sz="1350"/>
          </a:p>
        </p:txBody>
      </p:sp>
      <p:sp>
        <p:nvSpPr>
          <p:cNvPr id="6" name="AutoShape 4">
            <a:extLst>
              <a:ext uri="{FF2B5EF4-FFF2-40B4-BE49-F238E27FC236}">
                <a16:creationId xmlns:a16="http://schemas.microsoft.com/office/drawing/2014/main" id="{27760309-D24B-49D6-8B16-57D95516AF2C}"/>
              </a:ext>
            </a:extLst>
          </p:cNvPr>
          <p:cNvSpPr>
            <a:spLocks noChangeAspect="1" noChangeArrowheads="1"/>
          </p:cNvSpPr>
          <p:nvPr/>
        </p:nvSpPr>
        <p:spPr bwMode="auto">
          <a:xfrm>
            <a:off x="4800600" y="36576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lv-LV" sz="1350"/>
          </a:p>
        </p:txBody>
      </p:sp>
      <p:pic>
        <p:nvPicPr>
          <p:cNvPr id="7" name="Attēls 6">
            <a:extLst>
              <a:ext uri="{FF2B5EF4-FFF2-40B4-BE49-F238E27FC236}">
                <a16:creationId xmlns:a16="http://schemas.microsoft.com/office/drawing/2014/main" id="{B40575BB-D30C-4A2D-99F4-1AF6DB6940A3}"/>
              </a:ext>
            </a:extLst>
          </p:cNvPr>
          <p:cNvPicPr>
            <a:picLocks noChangeAspect="1"/>
          </p:cNvPicPr>
          <p:nvPr/>
        </p:nvPicPr>
        <p:blipFill>
          <a:blip r:embed="rId2"/>
          <a:stretch>
            <a:fillRect/>
          </a:stretch>
        </p:blipFill>
        <p:spPr>
          <a:xfrm>
            <a:off x="144242" y="30135"/>
            <a:ext cx="3955756" cy="2966817"/>
          </a:xfrm>
          <a:prstGeom prst="rect">
            <a:avLst/>
          </a:prstGeom>
        </p:spPr>
      </p:pic>
      <p:pic>
        <p:nvPicPr>
          <p:cNvPr id="3" name="Attēls 2">
            <a:extLst>
              <a:ext uri="{FF2B5EF4-FFF2-40B4-BE49-F238E27FC236}">
                <a16:creationId xmlns:a16="http://schemas.microsoft.com/office/drawing/2014/main" id="{27217719-5C43-435F-9AB9-C6762FF8C481}"/>
              </a:ext>
            </a:extLst>
          </p:cNvPr>
          <p:cNvPicPr>
            <a:picLocks noChangeAspect="1"/>
          </p:cNvPicPr>
          <p:nvPr/>
        </p:nvPicPr>
        <p:blipFill>
          <a:blip r:embed="rId3"/>
          <a:stretch>
            <a:fillRect/>
          </a:stretch>
        </p:blipFill>
        <p:spPr>
          <a:xfrm>
            <a:off x="2310879" y="2028879"/>
            <a:ext cx="4396636" cy="3297478"/>
          </a:xfrm>
          <a:prstGeom prst="rect">
            <a:avLst/>
          </a:prstGeom>
        </p:spPr>
      </p:pic>
      <p:sp>
        <p:nvSpPr>
          <p:cNvPr id="9" name="AutoShape 6">
            <a:extLst>
              <a:ext uri="{FF2B5EF4-FFF2-40B4-BE49-F238E27FC236}">
                <a16:creationId xmlns:a16="http://schemas.microsoft.com/office/drawing/2014/main" id="{BF653A5A-31C0-46E3-98DE-AA088CE1D4C6}"/>
              </a:ext>
            </a:extLst>
          </p:cNvPr>
          <p:cNvSpPr>
            <a:spLocks noChangeAspect="1" noChangeArrowheads="1"/>
          </p:cNvSpPr>
          <p:nvPr/>
        </p:nvSpPr>
        <p:spPr bwMode="auto">
          <a:xfrm>
            <a:off x="4914900" y="37719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lv-LV" sz="1350"/>
          </a:p>
        </p:txBody>
      </p:sp>
      <p:sp>
        <p:nvSpPr>
          <p:cNvPr id="13" name="AutoShape 8">
            <a:extLst>
              <a:ext uri="{FF2B5EF4-FFF2-40B4-BE49-F238E27FC236}">
                <a16:creationId xmlns:a16="http://schemas.microsoft.com/office/drawing/2014/main" id="{61292275-C848-4E1C-A02F-2117FE110017}"/>
              </a:ext>
            </a:extLst>
          </p:cNvPr>
          <p:cNvSpPr>
            <a:spLocks noChangeAspect="1" noChangeArrowheads="1"/>
          </p:cNvSpPr>
          <p:nvPr/>
        </p:nvSpPr>
        <p:spPr bwMode="auto">
          <a:xfrm>
            <a:off x="5029200" y="38862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lv-LV" sz="1350"/>
          </a:p>
        </p:txBody>
      </p:sp>
      <p:pic>
        <p:nvPicPr>
          <p:cNvPr id="14" name="Attēls 13">
            <a:extLst>
              <a:ext uri="{FF2B5EF4-FFF2-40B4-BE49-F238E27FC236}">
                <a16:creationId xmlns:a16="http://schemas.microsoft.com/office/drawing/2014/main" id="{0B98F521-999A-44EF-8CB0-C83F3495CBE6}"/>
              </a:ext>
            </a:extLst>
          </p:cNvPr>
          <p:cNvPicPr>
            <a:picLocks noChangeAspect="1"/>
          </p:cNvPicPr>
          <p:nvPr/>
        </p:nvPicPr>
        <p:blipFill>
          <a:blip r:embed="rId4"/>
          <a:stretch>
            <a:fillRect/>
          </a:stretch>
        </p:blipFill>
        <p:spPr>
          <a:xfrm>
            <a:off x="4745693" y="113358"/>
            <a:ext cx="4128459" cy="3096344"/>
          </a:xfrm>
          <a:prstGeom prst="rect">
            <a:avLst/>
          </a:prstGeom>
        </p:spPr>
      </p:pic>
      <p:pic>
        <p:nvPicPr>
          <p:cNvPr id="15" name="Attēls 14">
            <a:extLst>
              <a:ext uri="{FF2B5EF4-FFF2-40B4-BE49-F238E27FC236}">
                <a16:creationId xmlns:a16="http://schemas.microsoft.com/office/drawing/2014/main" id="{D7B9A92A-C3C6-4DFC-9E29-49E0B557FF01}"/>
              </a:ext>
            </a:extLst>
          </p:cNvPr>
          <p:cNvPicPr>
            <a:picLocks noChangeAspect="1"/>
          </p:cNvPicPr>
          <p:nvPr/>
        </p:nvPicPr>
        <p:blipFill>
          <a:blip r:embed="rId5"/>
          <a:stretch>
            <a:fillRect/>
          </a:stretch>
        </p:blipFill>
        <p:spPr>
          <a:xfrm>
            <a:off x="6837941" y="3565959"/>
            <a:ext cx="2173386" cy="2897848"/>
          </a:xfrm>
          <a:prstGeom prst="rect">
            <a:avLst/>
          </a:prstGeom>
        </p:spPr>
      </p:pic>
      <p:pic>
        <p:nvPicPr>
          <p:cNvPr id="17" name="Attēls 16">
            <a:extLst>
              <a:ext uri="{FF2B5EF4-FFF2-40B4-BE49-F238E27FC236}">
                <a16:creationId xmlns:a16="http://schemas.microsoft.com/office/drawing/2014/main" id="{3704C373-8627-4E10-A69C-B8E466C4C9A5}"/>
              </a:ext>
            </a:extLst>
          </p:cNvPr>
          <p:cNvPicPr>
            <a:picLocks noChangeAspect="1"/>
          </p:cNvPicPr>
          <p:nvPr/>
        </p:nvPicPr>
        <p:blipFill>
          <a:blip r:embed="rId6"/>
          <a:stretch>
            <a:fillRect/>
          </a:stretch>
        </p:blipFill>
        <p:spPr>
          <a:xfrm>
            <a:off x="144242" y="4293096"/>
            <a:ext cx="3268728" cy="2451546"/>
          </a:xfrm>
          <a:prstGeom prst="rect">
            <a:avLst/>
          </a:prstGeom>
        </p:spPr>
      </p:pic>
      <p:sp>
        <p:nvSpPr>
          <p:cNvPr id="2" name="TextBox 1"/>
          <p:cNvSpPr txBox="1"/>
          <p:nvPr/>
        </p:nvSpPr>
        <p:spPr>
          <a:xfrm>
            <a:off x="3134313" y="6344532"/>
            <a:ext cx="5193437" cy="400110"/>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cs typeface="Times New Roman" panose="02020603050405020304" pitchFamily="18" charset="0"/>
              </a:rPr>
              <a:t>The first findings are very pleasing</a:t>
            </a:r>
            <a:endParaRPr lang="ru-RU"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7801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992888" cy="1008112"/>
          </a:xfrm>
        </p:spPr>
        <p:txBody>
          <a:bodyPr>
            <a:normAutofit fontScale="90000"/>
          </a:bodyPr>
          <a:lstStyle/>
          <a:p>
            <a:pPr algn="ctr"/>
            <a:r>
              <a:rPr lang="en-US" dirty="0">
                <a:solidFill>
                  <a:srgbClr val="0070C0"/>
                </a:solidFill>
              </a:rPr>
              <a:t>How does goal setting work in our </a:t>
            </a:r>
            <a:r>
              <a:rPr lang="lv-LV" dirty="0" err="1">
                <a:solidFill>
                  <a:srgbClr val="0070C0"/>
                </a:solidFill>
              </a:rPr>
              <a:t>preschool</a:t>
            </a:r>
            <a:r>
              <a:rPr lang="en-US" dirty="0">
                <a:solidFill>
                  <a:srgbClr val="0070C0"/>
                </a:solidFill>
              </a:rPr>
              <a:t>?</a:t>
            </a:r>
            <a:r>
              <a:rPr lang="lv-LV" dirty="0">
                <a:solidFill>
                  <a:srgbClr val="0070C0"/>
                </a:solidFill>
              </a:rPr>
              <a:t> P</a:t>
            </a:r>
            <a:r>
              <a:rPr lang="en-US" dirty="0" err="1">
                <a:solidFill>
                  <a:srgbClr val="0070C0"/>
                </a:solidFill>
              </a:rPr>
              <a:t>riorities</a:t>
            </a:r>
            <a:r>
              <a:rPr lang="en-US" dirty="0">
                <a:solidFill>
                  <a:srgbClr val="0070C0"/>
                </a:solidFill>
              </a:rPr>
              <a:t> are reflected in the school year calendar</a:t>
            </a:r>
            <a:endParaRPr lang="lv-LV" dirty="0">
              <a:solidFill>
                <a:srgbClr val="0070C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1227907" y="1812574"/>
            <a:ext cx="6688186" cy="5016140"/>
          </a:xfrm>
        </p:spPr>
      </p:pic>
    </p:spTree>
    <p:extLst>
      <p:ext uri="{BB962C8B-B14F-4D97-AF65-F5344CB8AC3E}">
        <p14:creationId xmlns:p14="http://schemas.microsoft.com/office/powerpoint/2010/main" val="2693779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502660" y="-425517"/>
            <a:ext cx="6210688" cy="8280919"/>
          </a:xfrm>
        </p:spPr>
      </p:pic>
    </p:spTree>
    <p:extLst>
      <p:ext uri="{BB962C8B-B14F-4D97-AF65-F5344CB8AC3E}">
        <p14:creationId xmlns:p14="http://schemas.microsoft.com/office/powerpoint/2010/main" val="277634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lv-LV"/>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385647" y="-729462"/>
            <a:ext cx="6372706" cy="8496943"/>
          </a:xfrm>
        </p:spPr>
      </p:pic>
    </p:spTree>
    <p:extLst>
      <p:ext uri="{BB962C8B-B14F-4D97-AF65-F5344CB8AC3E}">
        <p14:creationId xmlns:p14="http://schemas.microsoft.com/office/powerpoint/2010/main" val="2020327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764704"/>
            <a:ext cx="4212467" cy="5616624"/>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764704"/>
            <a:ext cx="4249216" cy="5665621"/>
          </a:xfrm>
          <a:prstGeom prst="rect">
            <a:avLst/>
          </a:prstGeom>
        </p:spPr>
      </p:pic>
    </p:spTree>
    <p:extLst>
      <p:ext uri="{BB962C8B-B14F-4D97-AF65-F5344CB8AC3E}">
        <p14:creationId xmlns:p14="http://schemas.microsoft.com/office/powerpoint/2010/main" val="3306188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9637"/>
            <a:ext cx="7490792" cy="1320800"/>
          </a:xfrm>
        </p:spPr>
        <p:txBody>
          <a:bodyPr>
            <a:normAutofit fontScale="90000"/>
          </a:bodyPr>
          <a:lstStyle/>
          <a:p>
            <a:r>
              <a:rPr lang="en-US" dirty="0"/>
              <a:t>INTEGRATION OF THE STEAM APPROACH IN THE LEARNING PROCESS. STEAM DAY</a:t>
            </a:r>
            <a:endParaRPr lang="lv-LV" dirty="0"/>
          </a:p>
        </p:txBody>
      </p:sp>
      <p:pic>
        <p:nvPicPr>
          <p:cNvPr id="5" name="Picture 2" descr="Vaizdo rezultatas pagal uÅ¾klausÄ âsteam preschoolersâ"/>
          <p:cNvPicPr>
            <a:picLocks noGrp="1" noChangeAspect="1" noChangeArrowheads="1"/>
          </p:cNvPicPr>
          <p:nvPr>
            <p:ph sz="half" idx="1"/>
          </p:nvPr>
        </p:nvPicPr>
        <p:blipFill>
          <a:blip r:embed="rId2"/>
          <a:srcRect/>
          <a:stretch>
            <a:fillRect/>
          </a:stretch>
        </p:blipFill>
        <p:spPr bwMode="auto">
          <a:xfrm>
            <a:off x="174766" y="1734554"/>
            <a:ext cx="3087688" cy="953752"/>
          </a:xfrm>
          <a:prstGeom prst="rect">
            <a:avLst/>
          </a:prstGeom>
          <a:noFill/>
        </p:spPr>
      </p:pic>
      <p:pic>
        <p:nvPicPr>
          <p:cNvPr id="1028" name="Picture 4" descr="https://lh6.googleusercontent.com/V7rLNoH2UCH9vioAug-SYyWil-YlOj0lpdEx4NgOMcCjQzfNeo8G6wUgLFuRMtuQZKCo3RjPF-RrwTwjZMHaFmbO5nuGGrnAcCywXIdDa1ITD2sLQNwtZqBSmxUS2_K41xMwrVi6z9LjvwgIYNMbEZvOSUK0PzAcGM4iAMK_LQMGyPh312P9k4bEh6MXVMUUuzMrzLvE2A=s2048"/>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3697218" y="1959060"/>
            <a:ext cx="4901699" cy="22067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3697218" y="4797152"/>
            <a:ext cx="4912385" cy="1962803"/>
          </a:xfrm>
          <a:prstGeom prst="rect">
            <a:avLst/>
          </a:prstGeom>
        </p:spPr>
      </p:pic>
      <p:pic>
        <p:nvPicPr>
          <p:cNvPr id="10" name="Picture 9" descr="C:\Users\User\Desktop\STEAM aktivitātes pirmsskolā\5.grupa\5.grupa foto\DSC0222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620" y="2855044"/>
            <a:ext cx="2637472" cy="1942108"/>
          </a:xfrm>
          <a:prstGeom prst="rect">
            <a:avLst/>
          </a:prstGeom>
          <a:noFill/>
          <a:ln>
            <a:noFill/>
          </a:ln>
        </p:spPr>
      </p:pic>
      <p:pic>
        <p:nvPicPr>
          <p:cNvPr id="11" name="Picture 10" descr="C:\Users\Denis\Desktop\STEAM foto\DSC_002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88" y="4963890"/>
            <a:ext cx="2627981" cy="1889458"/>
          </a:xfrm>
          <a:prstGeom prst="rect">
            <a:avLst/>
          </a:prstGeom>
          <a:noFill/>
          <a:ln>
            <a:noFill/>
          </a:ln>
        </p:spPr>
      </p:pic>
    </p:spTree>
    <p:extLst>
      <p:ext uri="{BB962C8B-B14F-4D97-AF65-F5344CB8AC3E}">
        <p14:creationId xmlns:p14="http://schemas.microsoft.com/office/powerpoint/2010/main" val="585910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9263" y="404664"/>
            <a:ext cx="6096000" cy="4572000"/>
          </a:xfrm>
          <a:prstGeom prst="rect">
            <a:avLst/>
          </a:prstGeom>
        </p:spPr>
      </p:pic>
      <p:pic>
        <p:nvPicPr>
          <p:cNvPr id="7" name="Content Placeholder 6"/>
          <p:cNvPicPr>
            <a:picLocks noGrp="1" noChangeAspect="1"/>
          </p:cNvPicPr>
          <p:nvPr>
            <p:ph idx="1"/>
          </p:nvPr>
        </p:nvPicPr>
        <p:blipFill>
          <a:blip r:embed="rId3"/>
          <a:stretch>
            <a:fillRect/>
          </a:stretch>
        </p:blipFill>
        <p:spPr>
          <a:xfrm>
            <a:off x="3995936" y="3109933"/>
            <a:ext cx="4736576" cy="3552432"/>
          </a:xfrm>
          <a:prstGeom prst="rect">
            <a:avLst/>
          </a:prstGeom>
        </p:spPr>
      </p:pic>
    </p:spTree>
    <p:extLst>
      <p:ext uri="{BB962C8B-B14F-4D97-AF65-F5344CB8AC3E}">
        <p14:creationId xmlns:p14="http://schemas.microsoft.com/office/powerpoint/2010/main" val="1035315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38</a:t>
            </a:fld>
            <a:endParaRPr lang="en"/>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9589" y="1856870"/>
            <a:ext cx="4288007" cy="3216005"/>
          </a:xfrm>
          <a:prstGeom prst="rect">
            <a:avLst/>
          </a:prstGeom>
          <a:ln>
            <a:noFill/>
          </a:ln>
          <a:effectLst>
            <a:softEdge rad="112500"/>
          </a:effectLst>
        </p:spPr>
      </p:pic>
      <p:sp>
        <p:nvSpPr>
          <p:cNvPr id="4" name="Rectangle 3"/>
          <p:cNvSpPr/>
          <p:nvPr/>
        </p:nvSpPr>
        <p:spPr>
          <a:xfrm>
            <a:off x="4355975" y="1320868"/>
            <a:ext cx="4042435" cy="4524315"/>
          </a:xfrm>
          <a:prstGeom prst="rect">
            <a:avLst/>
          </a:prstGeom>
        </p:spPr>
        <p:txBody>
          <a:bodyPr wrap="square">
            <a:spAutoFit/>
          </a:bodyPr>
          <a:lstStyle/>
          <a:p>
            <a:endParaRPr lang="en-US" b="1" dirty="0">
              <a:solidFill>
                <a:srgbClr val="002060"/>
              </a:solidFill>
              <a:latin typeface="Times New Roman" panose="02020603050405020304" pitchFamily="18" charset="0"/>
              <a:cs typeface="Times New Roman" panose="02020603050405020304" pitchFamily="18" charset="0"/>
            </a:endParaRPr>
          </a:p>
          <a:p>
            <a:r>
              <a:rPr lang="en-US" sz="2400" b="1" dirty="0">
                <a:solidFill>
                  <a:srgbClr val="002060"/>
                </a:solidFill>
                <a:latin typeface="Times New Roman" panose="02020603050405020304" pitchFamily="18" charset="0"/>
                <a:cs typeface="Times New Roman" panose="02020603050405020304" pitchFamily="18" charset="0"/>
              </a:rPr>
              <a:t>OUR CHILDREN:</a:t>
            </a:r>
          </a:p>
          <a:p>
            <a:endParaRPr lang="en-US" sz="2400" b="1" dirty="0">
              <a:solidFill>
                <a:srgbClr val="002060"/>
              </a:solidFill>
              <a:latin typeface="Times New Roman" panose="02020603050405020304" pitchFamily="18" charset="0"/>
              <a:cs typeface="Times New Roman" panose="02020603050405020304" pitchFamily="18" charset="0"/>
            </a:endParaRPr>
          </a:p>
          <a:p>
            <a:r>
              <a:rPr lang="lv-LV"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Times New Roman" panose="02020603050405020304" pitchFamily="18" charset="0"/>
                <a:cs typeface="Times New Roman" panose="02020603050405020304" pitchFamily="18" charset="0"/>
              </a:rPr>
              <a:t>Think like scientists</a:t>
            </a:r>
          </a:p>
          <a:p>
            <a:r>
              <a:rPr lang="lv-LV"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Times New Roman" panose="02020603050405020304" pitchFamily="18" charset="0"/>
                <a:cs typeface="Times New Roman" panose="02020603050405020304" pitchFamily="18" charset="0"/>
              </a:rPr>
              <a:t>Use useful modern technologies</a:t>
            </a:r>
          </a:p>
          <a:p>
            <a:r>
              <a:rPr lang="lv-LV"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Times New Roman" panose="02020603050405020304" pitchFamily="18" charset="0"/>
                <a:cs typeface="Times New Roman" panose="02020603050405020304" pitchFamily="18" charset="0"/>
              </a:rPr>
              <a:t>Build as an engineer </a:t>
            </a:r>
          </a:p>
          <a:p>
            <a:r>
              <a:rPr lang="lv-LV"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Times New Roman" panose="02020603050405020304" pitchFamily="18" charset="0"/>
                <a:cs typeface="Times New Roman" panose="02020603050405020304" pitchFamily="18" charset="0"/>
              </a:rPr>
              <a:t>Paint like artists</a:t>
            </a:r>
          </a:p>
          <a:p>
            <a:r>
              <a:rPr lang="lv-LV"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Times New Roman" panose="02020603050405020304" pitchFamily="18" charset="0"/>
                <a:cs typeface="Times New Roman" panose="02020603050405020304" pitchFamily="18" charset="0"/>
              </a:rPr>
              <a:t>Solve like a mathematician</a:t>
            </a:r>
          </a:p>
          <a:p>
            <a:r>
              <a:rPr lang="lv-LV" sz="2400" b="1" dirty="0">
                <a:solidFill>
                  <a:srgbClr val="002060"/>
                </a:solidFill>
                <a:latin typeface="Times New Roman" panose="02020603050405020304" pitchFamily="18" charset="0"/>
                <a:cs typeface="Times New Roman" panose="02020603050405020304" pitchFamily="18" charset="0"/>
              </a:rPr>
              <a:t>-</a:t>
            </a:r>
            <a:r>
              <a:rPr lang="en-US" sz="2400" b="1" dirty="0">
                <a:solidFill>
                  <a:srgbClr val="002060"/>
                </a:solidFill>
                <a:latin typeface="Times New Roman" panose="02020603050405020304" pitchFamily="18" charset="0"/>
                <a:cs typeface="Times New Roman" panose="02020603050405020304" pitchFamily="18" charset="0"/>
              </a:rPr>
              <a:t>Play like children</a:t>
            </a:r>
          </a:p>
          <a:p>
            <a:endParaRPr lang="en-US" b="1" dirty="0">
              <a:solidFill>
                <a:srgbClr val="002060"/>
              </a:solidFill>
              <a:latin typeface="Times New Roman" panose="02020603050405020304" pitchFamily="18" charset="0"/>
              <a:cs typeface="Times New Roman" panose="02020603050405020304" pitchFamily="18" charset="0"/>
            </a:endParaRPr>
          </a:p>
          <a:p>
            <a:endParaRPr lang="en-US" b="1" dirty="0">
              <a:solidFill>
                <a:srgbClr val="002060"/>
              </a:solidFill>
              <a:latin typeface="Times New Roman" panose="02020603050405020304" pitchFamily="18" charset="0"/>
              <a:cs typeface="Times New Roman" panose="02020603050405020304" pitchFamily="18" charset="0"/>
            </a:endParaRPr>
          </a:p>
          <a:p>
            <a:endParaRPr lang="lv-LV" dirty="0"/>
          </a:p>
        </p:txBody>
      </p:sp>
    </p:spTree>
    <p:extLst>
      <p:ext uri="{BB962C8B-B14F-4D97-AF65-F5344CB8AC3E}">
        <p14:creationId xmlns:p14="http://schemas.microsoft.com/office/powerpoint/2010/main" val="3021264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125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25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25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25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25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125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25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25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125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25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25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125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25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25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125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25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25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125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25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25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1250"/>
                                  </p:stCondLst>
                                  <p:childTnLst>
                                    <p:set>
                                      <p:cBhvr>
                                        <p:cTn id="48" dur="1" fill="hold">
                                          <p:stCondLst>
                                            <p:cond delay="249"/>
                                          </p:stCondLst>
                                        </p:cTn>
                                        <p:tgtEl>
                                          <p:spTgt spid="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1250"/>
                                  </p:stCondLst>
                                  <p:childTnLst>
                                    <p:set>
                                      <p:cBhvr>
                                        <p:cTn id="52" dur="1" fill="hold">
                                          <p:stCondLst>
                                            <p:cond delay="249"/>
                                          </p:stCondLst>
                                        </p:cTn>
                                        <p:tgtEl>
                                          <p:spTgt spid="4">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1250"/>
                                  </p:stCondLst>
                                  <p:childTnLst>
                                    <p:set>
                                      <p:cBhvr>
                                        <p:cTn id="56" dur="1" fill="hold">
                                          <p:stCondLst>
                                            <p:cond delay="249"/>
                                          </p:stCondLst>
                                        </p:cTn>
                                        <p:tgtEl>
                                          <p:spTgt spid="4">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1250"/>
                                  </p:stCondLst>
                                  <p:childTnLst>
                                    <p:set>
                                      <p:cBhvr>
                                        <p:cTn id="60" dur="1" fill="hold">
                                          <p:stCondLst>
                                            <p:cond delay="249"/>
                                          </p:stCondLst>
                                        </p:cTn>
                                        <p:tgtEl>
                                          <p:spTgt spid="4">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1250"/>
                                  </p:stCondLst>
                                  <p:childTnLst>
                                    <p:set>
                                      <p:cBhvr>
                                        <p:cTn id="64" dur="1" fill="hold">
                                          <p:stCondLst>
                                            <p:cond delay="249"/>
                                          </p:stCondLst>
                                        </p:cTn>
                                        <p:tgtEl>
                                          <p:spTgt spid="4">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1250"/>
                                  </p:stCondLst>
                                  <p:childTnLst>
                                    <p:set>
                                      <p:cBhvr>
                                        <p:cTn id="68" dur="1" fill="hold">
                                          <p:stCondLst>
                                            <p:cond delay="249"/>
                                          </p:stCondLst>
                                        </p:cTn>
                                        <p:tgtEl>
                                          <p:spTgt spid="4">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1250"/>
                                  </p:stCondLst>
                                  <p:childTnLst>
                                    <p:set>
                                      <p:cBhvr>
                                        <p:cTn id="72" dur="1" fill="hold">
                                          <p:stCondLst>
                                            <p:cond delay="249"/>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6347714" cy="1320800"/>
          </a:xfrm>
        </p:spPr>
        <p:txBody>
          <a:bodyPr>
            <a:noAutofit/>
          </a:bodyPr>
          <a:lstStyle/>
          <a:p>
            <a:pPr algn="ctr"/>
            <a:r>
              <a:rPr lang="lv-LV" sz="4800" b="1" dirty="0" err="1">
                <a:latin typeface="Times New Roman" panose="02020603050405020304" pitchFamily="18" charset="0"/>
                <a:cs typeface="Times New Roman" panose="02020603050405020304" pitchFamily="18" charset="0"/>
              </a:rPr>
              <a:t>Thank</a:t>
            </a:r>
            <a:r>
              <a:rPr lang="lv-LV" sz="4800" b="1" dirty="0">
                <a:latin typeface="Times New Roman" panose="02020603050405020304" pitchFamily="18" charset="0"/>
                <a:cs typeface="Times New Roman" panose="02020603050405020304" pitchFamily="18" charset="0"/>
              </a:rPr>
              <a:t> </a:t>
            </a:r>
            <a:r>
              <a:rPr lang="lv-LV" sz="4800" b="1" dirty="0" err="1">
                <a:latin typeface="Times New Roman" panose="02020603050405020304" pitchFamily="18" charset="0"/>
                <a:cs typeface="Times New Roman" panose="02020603050405020304" pitchFamily="18" charset="0"/>
              </a:rPr>
              <a:t>you</a:t>
            </a:r>
            <a:r>
              <a:rPr lang="lv-LV" sz="4800" b="1" dirty="0">
                <a:latin typeface="Times New Roman" panose="02020603050405020304" pitchFamily="18" charset="0"/>
                <a:cs typeface="Times New Roman" panose="02020603050405020304" pitchFamily="18" charset="0"/>
              </a:rPr>
              <a:t> </a:t>
            </a:r>
            <a:r>
              <a:rPr lang="lv-LV" sz="4800" b="1" dirty="0" err="1">
                <a:latin typeface="Times New Roman" panose="02020603050405020304" pitchFamily="18" charset="0"/>
                <a:cs typeface="Times New Roman" panose="02020603050405020304" pitchFamily="18" charset="0"/>
              </a:rPr>
              <a:t>for</a:t>
            </a:r>
            <a:r>
              <a:rPr lang="lv-LV" sz="4800" b="1" dirty="0">
                <a:latin typeface="Times New Roman" panose="02020603050405020304" pitchFamily="18" charset="0"/>
                <a:cs typeface="Times New Roman" panose="02020603050405020304" pitchFamily="18" charset="0"/>
              </a:rPr>
              <a:t> </a:t>
            </a:r>
            <a:r>
              <a:rPr lang="lv-LV" sz="4800" b="1" dirty="0" err="1">
                <a:latin typeface="Times New Roman" panose="02020603050405020304" pitchFamily="18" charset="0"/>
                <a:cs typeface="Times New Roman" panose="02020603050405020304" pitchFamily="18" charset="0"/>
              </a:rPr>
              <a:t>attention</a:t>
            </a:r>
            <a:r>
              <a:rPr lang="lv-LV" sz="4800" b="1" dirty="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42" y="2996952"/>
            <a:ext cx="7101840" cy="2152746"/>
          </a:xfrm>
          <a:prstGeom prst="rect">
            <a:avLst/>
          </a:prstGeom>
        </p:spPr>
      </p:pic>
    </p:spTree>
    <p:extLst>
      <p:ext uri="{BB962C8B-B14F-4D97-AF65-F5344CB8AC3E}">
        <p14:creationId xmlns:p14="http://schemas.microsoft.com/office/powerpoint/2010/main" val="261215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260648"/>
            <a:ext cx="8426896" cy="1320800"/>
          </a:xfrm>
        </p:spPr>
        <p:txBody>
          <a:bodyPr>
            <a:normAutofit fontScale="90000"/>
          </a:bodyPr>
          <a:lstStyle/>
          <a:p>
            <a:pPr algn="ctr"/>
            <a:r>
              <a:rPr lang="en-US" dirty="0">
                <a:solidFill>
                  <a:srgbClr val="0070C0"/>
                </a:solidFill>
              </a:rPr>
              <a:t>In 2019, children's play</a:t>
            </a:r>
            <a:r>
              <a:rPr lang="lv-LV" dirty="0" err="1">
                <a:solidFill>
                  <a:srgbClr val="0070C0"/>
                </a:solidFill>
              </a:rPr>
              <a:t>ground</a:t>
            </a:r>
            <a:r>
              <a:rPr lang="en-US" dirty="0">
                <a:solidFill>
                  <a:srgbClr val="0070C0"/>
                </a:solidFill>
              </a:rPr>
              <a:t> was installed on the territory of the </a:t>
            </a:r>
            <a:r>
              <a:rPr lang="lv-LV" dirty="0" err="1">
                <a:solidFill>
                  <a:srgbClr val="0070C0"/>
                </a:solidFill>
              </a:rPr>
              <a:t>preschool</a:t>
            </a:r>
            <a:endParaRPr lang="lv-LV" dirty="0">
              <a:solidFill>
                <a:srgbClr val="0070C0"/>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458" b="20840"/>
          <a:stretch/>
        </p:blipFill>
        <p:spPr>
          <a:xfrm>
            <a:off x="99035" y="1268760"/>
            <a:ext cx="4724011" cy="339786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3429000"/>
            <a:ext cx="4475989" cy="3356992"/>
          </a:xfrm>
          <a:prstGeom prst="rect">
            <a:avLst/>
          </a:prstGeom>
        </p:spPr>
      </p:pic>
    </p:spTree>
    <p:extLst>
      <p:ext uri="{BB962C8B-B14F-4D97-AF65-F5344CB8AC3E}">
        <p14:creationId xmlns:p14="http://schemas.microsoft.com/office/powerpoint/2010/main" val="2680428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98" y="75133"/>
            <a:ext cx="7092446" cy="803176"/>
          </a:xfrm>
        </p:spPr>
        <p:txBody>
          <a:bodyPr>
            <a:normAutofit fontScale="90000"/>
          </a:bodyPr>
          <a:lstStyle/>
          <a:p>
            <a:pPr algn="ctr"/>
            <a:r>
              <a:rPr lang="lv-LV" dirty="0" err="1"/>
              <a:t>Consolidation</a:t>
            </a:r>
            <a:r>
              <a:rPr lang="lv-LV" dirty="0"/>
              <a:t> </a:t>
            </a:r>
            <a:r>
              <a:rPr lang="lv-LV" dirty="0" err="1"/>
              <a:t>of</a:t>
            </a:r>
            <a:r>
              <a:rPr lang="lv-LV" dirty="0"/>
              <a:t> </a:t>
            </a:r>
            <a:r>
              <a:rPr lang="lv-LV" dirty="0" err="1"/>
              <a:t>preschools</a:t>
            </a:r>
            <a:r>
              <a:rPr lang="ru-RU" dirty="0"/>
              <a:t> 2023</a:t>
            </a:r>
            <a:r>
              <a:rPr lang="en-US" dirty="0"/>
              <a:t>./2024</a:t>
            </a:r>
            <a:endParaRPr lang="lv-LV" dirty="0"/>
          </a:p>
        </p:txBody>
      </p:sp>
      <p:sp>
        <p:nvSpPr>
          <p:cNvPr id="3" name="Text Placeholder 2"/>
          <p:cNvSpPr>
            <a:spLocks noGrp="1"/>
          </p:cNvSpPr>
          <p:nvPr>
            <p:ph type="body" idx="1"/>
          </p:nvPr>
        </p:nvSpPr>
        <p:spPr/>
        <p:txBody>
          <a:bodyPr/>
          <a:lstStyle/>
          <a:p>
            <a:r>
              <a:rPr lang="lv-LV" dirty="0"/>
              <a:t>Daugavpils 27.PII</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46260" y="2737245"/>
            <a:ext cx="3917619" cy="2551152"/>
          </a:xfrm>
        </p:spPr>
      </p:pic>
      <p:sp>
        <p:nvSpPr>
          <p:cNvPr id="5" name="Text Placeholder 4"/>
          <p:cNvSpPr>
            <a:spLocks noGrp="1"/>
          </p:cNvSpPr>
          <p:nvPr>
            <p:ph type="body" sz="quarter" idx="3"/>
          </p:nvPr>
        </p:nvSpPr>
        <p:spPr>
          <a:xfrm>
            <a:off x="5580112" y="2160983"/>
            <a:ext cx="3090672" cy="576262"/>
          </a:xfrm>
        </p:spPr>
        <p:txBody>
          <a:bodyPr/>
          <a:lstStyle/>
          <a:p>
            <a:r>
              <a:rPr lang="lv-LV" dirty="0"/>
              <a:t>Daugavpils 22.PII</a:t>
            </a: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245357" y="2695077"/>
            <a:ext cx="3898643" cy="2623160"/>
          </a:xfr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5900" y1="15783" x2="35900" y2="15783"/>
                        <a14:foregroundMark x1="36600" y1="14797" x2="36600" y2="14797"/>
                        <a14:foregroundMark x1="74600" y1="15783" x2="74600" y2="15783"/>
                        <a14:foregroundMark x1="72300" y1="15783" x2="72300" y2="15783"/>
                        <a14:foregroundMark x1="26100" y1="55117" x2="26100" y2="55117"/>
                        <a14:foregroundMark x1="21600" y1="66708" x2="21600" y2="66708"/>
                        <a14:foregroundMark x1="40800" y1="49075" x2="40800" y2="49075"/>
                        <a14:foregroundMark x1="30200" y1="48582" x2="30200" y2="48582"/>
                        <a14:foregroundMark x1="37000" y1="60666" x2="37000" y2="60666"/>
                        <a14:foregroundMark x1="78300" y1="46732" x2="78300" y2="46732"/>
                        <a14:foregroundMark x1="21200" y1="76942" x2="21200" y2="76942"/>
                        <a14:foregroundMark x1="22000" y1="73243" x2="22000" y2="73243"/>
                        <a14:foregroundMark x1="23100" y1="54254" x2="23100" y2="54254"/>
                        <a14:foregroundMark x1="16700" y1="81998" x2="16700" y2="81998"/>
                        <a14:foregroundMark x1="14100" y1="84340" x2="14100" y2="84340"/>
                        <a14:foregroundMark x1="45600" y1="49075" x2="45600" y2="49075"/>
                        <a14:foregroundMark x1="42300" y1="60666" x2="42300" y2="60666"/>
                        <a14:foregroundMark x1="35500" y1="52281" x2="35500" y2="52281"/>
                        <a14:foregroundMark x1="37800" y1="56473" x2="37800" y2="56473"/>
                        <a14:foregroundMark x1="86200" y1="72256" x2="86200" y2="72256"/>
                        <a14:foregroundMark x1="86200" y1="74106" x2="86200" y2="74106"/>
                        <a14:foregroundMark x1="36300" y1="47719" x2="36300" y2="47719"/>
                        <a14:backgroundMark x1="55400" y1="71763" x2="55400" y2="71763"/>
                        <a14:backgroundMark x1="33600" y1="79162" x2="33600" y2="79162"/>
                        <a14:backgroundMark x1="20100" y1="87546" x2="20100" y2="87546"/>
                        <a14:backgroundMark x1="17500" y1="76942" x2="17500" y2="76942"/>
                        <a14:backgroundMark x1="31400" y1="38471" x2="31400" y2="38471"/>
                        <a14:backgroundMark x1="43800" y1="40814" x2="43800" y2="40814"/>
                        <a14:backgroundMark x1="52800" y1="40814" x2="52800" y2="40814"/>
                        <a14:backgroundMark x1="45300" y1="36621" x2="45300" y2="36621"/>
                        <a14:backgroundMark x1="38100" y1="40814" x2="38100" y2="40814"/>
                        <a14:backgroundMark x1="50500" y1="54624" x2="50500" y2="54624"/>
                        <a14:backgroundMark x1="52400" y1="51911" x2="52400" y2="51911"/>
                        <a14:backgroundMark x1="49400" y1="47719" x2="49400" y2="47719"/>
                        <a14:backgroundMark x1="54700" y1="57460" x2="54700" y2="57460"/>
                        <a14:backgroundMark x1="49000" y1="61159" x2="49000" y2="61159"/>
                        <a14:backgroundMark x1="61800" y1="60666" x2="61800" y2="60666"/>
                        <a14:backgroundMark x1="54300" y1="64365" x2="54300" y2="64365"/>
                        <a14:backgroundMark x1="38900" y1="69914" x2="38900" y2="69914"/>
                        <a14:backgroundMark x1="29900" y1="63872" x2="29900" y2="63872"/>
                        <a14:backgroundMark x1="45300" y1="67571" x2="45300" y2="67571"/>
                        <a14:backgroundMark x1="35900" y1="62022" x2="35900" y2="62022"/>
                        <a14:backgroundMark x1="39300" y1="25894" x2="39300" y2="25894"/>
                        <a14:backgroundMark x1="72300" y1="25894" x2="72300" y2="25894"/>
                        <a14:backgroundMark x1="79100" y1="40321" x2="79100" y2="40321"/>
                        <a14:backgroundMark x1="69700" y1="64858" x2="69700" y2="64858"/>
                        <a14:backgroundMark x1="67800" y1="60666" x2="67800" y2="60666"/>
                      </a14:backgroundRemoval>
                    </a14:imgEffect>
                  </a14:imgLayer>
                </a14:imgProps>
              </a:ext>
            </a:extLst>
          </a:blip>
          <a:stretch>
            <a:fillRect/>
          </a:stretch>
        </p:blipFill>
        <p:spPr>
          <a:xfrm flipH="1">
            <a:off x="3419872" y="4984113"/>
            <a:ext cx="2644967" cy="2145068"/>
          </a:xfrm>
          <a:prstGeom prst="rect">
            <a:avLst/>
          </a:prstGeom>
        </p:spPr>
      </p:pic>
      <p:sp>
        <p:nvSpPr>
          <p:cNvPr id="12" name="Curved Down Arrow 11"/>
          <p:cNvSpPr/>
          <p:nvPr/>
        </p:nvSpPr>
        <p:spPr>
          <a:xfrm flipH="1">
            <a:off x="1731565" y="1196752"/>
            <a:ext cx="5192045" cy="1122608"/>
          </a:xfrm>
          <a:prstGeom prst="curvedDownArrow">
            <a:avLst>
              <a:gd name="adj1" fmla="val 21043"/>
              <a:gd name="adj2" fmla="val 51689"/>
              <a:gd name="adj3" fmla="val 204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Tree>
    <p:extLst>
      <p:ext uri="{BB962C8B-B14F-4D97-AF65-F5344CB8AC3E}">
        <p14:creationId xmlns:p14="http://schemas.microsoft.com/office/powerpoint/2010/main" val="846781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1644"/>
            <a:ext cx="7704856" cy="1402412"/>
          </a:xfrm>
        </p:spPr>
        <p:txBody>
          <a:bodyPr>
            <a:noAutofit/>
          </a:bodyPr>
          <a:lstStyle/>
          <a:p>
            <a:pPr algn="ctr"/>
            <a:r>
              <a:rPr lang="lv-LV" sz="4800" b="1" dirty="0" err="1">
                <a:latin typeface="Times New Roman" panose="02020603050405020304" pitchFamily="18" charset="0"/>
                <a:cs typeface="Times New Roman" panose="02020603050405020304" pitchFamily="18" charset="0"/>
              </a:rPr>
              <a:t>Preschool</a:t>
            </a:r>
            <a:r>
              <a:rPr lang="lv-LV" sz="4800" b="1" dirty="0">
                <a:latin typeface="Times New Roman" panose="02020603050405020304" pitchFamily="18" charset="0"/>
                <a:cs typeface="Times New Roman" panose="02020603050405020304" pitchFamily="18" charset="0"/>
              </a:rPr>
              <a:t> </a:t>
            </a:r>
            <a:r>
              <a:rPr lang="lv-LV" sz="4800" b="1" dirty="0" err="1">
                <a:latin typeface="Times New Roman" panose="02020603050405020304" pitchFamily="18" charset="0"/>
                <a:cs typeface="Times New Roman" panose="02020603050405020304" pitchFamily="18" charset="0"/>
              </a:rPr>
              <a:t>webpage</a:t>
            </a:r>
            <a:br>
              <a:rPr lang="lv-LV" sz="4800" b="1" dirty="0">
                <a:latin typeface="Times New Roman" panose="02020603050405020304" pitchFamily="18" charset="0"/>
                <a:cs typeface="Times New Roman" panose="02020603050405020304" pitchFamily="18" charset="0"/>
              </a:rPr>
            </a:br>
            <a:r>
              <a:rPr lang="lv-LV" sz="4800" b="1" dirty="0">
                <a:latin typeface="Times New Roman" panose="02020603050405020304" pitchFamily="18" charset="0"/>
                <a:cs typeface="Times New Roman" panose="02020603050405020304" pitchFamily="18" charset="0"/>
              </a:rPr>
              <a:t>www.manamarite.lv</a:t>
            </a:r>
            <a:endParaRPr lang="ru-RU" sz="4800" b="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484784"/>
            <a:ext cx="8825952" cy="5040560"/>
          </a:xfrm>
        </p:spPr>
      </p:pic>
    </p:spTree>
    <p:extLst>
      <p:ext uri="{BB962C8B-B14F-4D97-AF65-F5344CB8AC3E}">
        <p14:creationId xmlns:p14="http://schemas.microsoft.com/office/powerpoint/2010/main" val="222185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5069" y="79463"/>
            <a:ext cx="7236296" cy="1440160"/>
          </a:xfrm>
        </p:spPr>
        <p:txBody>
          <a:bodyPr>
            <a:noAutofit/>
          </a:bodyPr>
          <a:lstStyle/>
          <a:p>
            <a:pPr algn="ctr"/>
            <a:r>
              <a:rPr lang="en-US" b="1" dirty="0">
                <a:solidFill>
                  <a:srgbClr val="0070C0"/>
                </a:solidFill>
                <a:latin typeface="Times New Roman" panose="02020603050405020304" pitchFamily="18" charset="0"/>
                <a:cs typeface="Times New Roman" panose="02020603050405020304" pitchFamily="18" charset="0"/>
              </a:rPr>
              <a:t>Daugavpils 27th preschool  implements programs:</a:t>
            </a:r>
            <a:endParaRPr lang="ru-RU" b="1" dirty="0">
              <a:solidFill>
                <a:srgbClr val="0070C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09600" y="1916833"/>
            <a:ext cx="7848872" cy="1656183"/>
          </a:xfrm>
        </p:spPr>
        <p:txBody>
          <a:bodyPr>
            <a:noAutofit/>
          </a:bodyPr>
          <a:lstStyle/>
          <a:p>
            <a:r>
              <a:rPr lang="lv-LV" sz="2000" dirty="0" err="1">
                <a:solidFill>
                  <a:schemeClr val="tx1"/>
                </a:solidFill>
                <a:latin typeface="+mj-lt"/>
                <a:cs typeface="Times New Roman" panose="02020603050405020304" pitchFamily="18" charset="0"/>
              </a:rPr>
              <a:t>General</a:t>
            </a:r>
            <a:r>
              <a:rPr lang="lv-LV" sz="2000" dirty="0">
                <a:solidFill>
                  <a:schemeClr val="tx1"/>
                </a:solidFill>
                <a:latin typeface="+mj-lt"/>
                <a:cs typeface="Times New Roman" panose="02020603050405020304" pitchFamily="18" charset="0"/>
              </a:rPr>
              <a:t> </a:t>
            </a:r>
            <a:r>
              <a:rPr lang="lv-LV" sz="2000" dirty="0" err="1">
                <a:solidFill>
                  <a:schemeClr val="tx1"/>
                </a:solidFill>
                <a:latin typeface="+mj-lt"/>
                <a:cs typeface="Times New Roman" panose="02020603050405020304" pitchFamily="18" charset="0"/>
              </a:rPr>
              <a:t>preschool</a:t>
            </a:r>
            <a:r>
              <a:rPr lang="lv-LV" sz="2000" dirty="0">
                <a:solidFill>
                  <a:schemeClr val="tx1"/>
                </a:solidFill>
                <a:latin typeface="+mj-lt"/>
                <a:cs typeface="Times New Roman" panose="02020603050405020304" pitchFamily="18" charset="0"/>
              </a:rPr>
              <a:t> </a:t>
            </a:r>
            <a:r>
              <a:rPr lang="lv-LV" sz="2000" dirty="0" err="1">
                <a:solidFill>
                  <a:schemeClr val="tx1"/>
                </a:solidFill>
                <a:latin typeface="+mj-lt"/>
                <a:cs typeface="Times New Roman" panose="02020603050405020304" pitchFamily="18" charset="0"/>
              </a:rPr>
              <a:t>education</a:t>
            </a:r>
            <a:r>
              <a:rPr lang="lv-LV" sz="2000" dirty="0">
                <a:solidFill>
                  <a:schemeClr val="tx1"/>
                </a:solidFill>
                <a:latin typeface="+mj-lt"/>
                <a:cs typeface="Times New Roman" panose="02020603050405020304" pitchFamily="18" charset="0"/>
              </a:rPr>
              <a:t> </a:t>
            </a:r>
            <a:r>
              <a:rPr lang="lv-LV" sz="2000" dirty="0" err="1">
                <a:solidFill>
                  <a:schemeClr val="tx1"/>
                </a:solidFill>
                <a:latin typeface="+mj-lt"/>
                <a:cs typeface="Times New Roman" panose="02020603050405020304" pitchFamily="18" charset="0"/>
              </a:rPr>
              <a:t>program</a:t>
            </a:r>
            <a:endParaRPr lang="lv-LV" sz="2000" dirty="0">
              <a:solidFill>
                <a:schemeClr val="tx1"/>
              </a:solidFill>
              <a:latin typeface="+mj-lt"/>
              <a:cs typeface="Times New Roman" panose="02020603050405020304" pitchFamily="18" charset="0"/>
            </a:endParaRPr>
          </a:p>
          <a:p>
            <a:pPr marL="0" indent="0">
              <a:buNone/>
            </a:pPr>
            <a:r>
              <a:rPr lang="lv-LV" sz="2000" dirty="0">
                <a:solidFill>
                  <a:schemeClr val="tx1"/>
                </a:solidFill>
                <a:latin typeface="+mj-lt"/>
                <a:cs typeface="Times New Roman" panose="02020603050405020304" pitchFamily="18" charset="0"/>
              </a:rPr>
              <a:t> </a:t>
            </a:r>
            <a:r>
              <a:rPr lang="en-US" sz="2000" dirty="0">
                <a:solidFill>
                  <a:schemeClr val="tx1"/>
                </a:solidFill>
                <a:latin typeface="+mj-lt"/>
                <a:cs typeface="Times New Roman" panose="02020603050405020304" pitchFamily="18" charset="0"/>
              </a:rPr>
              <a:t>( </a:t>
            </a:r>
            <a:r>
              <a:rPr lang="lv-LV" sz="2000" dirty="0" err="1">
                <a:solidFill>
                  <a:schemeClr val="tx1"/>
                </a:solidFill>
                <a:latin typeface="+mj-lt"/>
                <a:cs typeface="Times New Roman" panose="02020603050405020304" pitchFamily="18" charset="0"/>
              </a:rPr>
              <a:t>code</a:t>
            </a:r>
            <a:r>
              <a:rPr lang="en-US" sz="2000" dirty="0">
                <a:solidFill>
                  <a:schemeClr val="tx1"/>
                </a:solidFill>
                <a:latin typeface="+mj-lt"/>
                <a:cs typeface="Times New Roman" panose="02020603050405020304" pitchFamily="18" charset="0"/>
              </a:rPr>
              <a:t> 01011111) </a:t>
            </a:r>
            <a:r>
              <a:rPr lang="lv-LV" sz="2000" dirty="0">
                <a:solidFill>
                  <a:schemeClr val="tx1"/>
                </a:solidFill>
                <a:latin typeface="+mj-lt"/>
                <a:cs typeface="Times New Roman" panose="02020603050405020304" pitchFamily="18" charset="0"/>
              </a:rPr>
              <a:t>– 13 </a:t>
            </a:r>
            <a:r>
              <a:rPr lang="lv-LV" sz="2000" dirty="0" err="1">
                <a:solidFill>
                  <a:schemeClr val="tx1"/>
                </a:solidFill>
                <a:latin typeface="+mj-lt"/>
                <a:cs typeface="Times New Roman" panose="02020603050405020304" pitchFamily="18" charset="0"/>
              </a:rPr>
              <a:t>groups</a:t>
            </a:r>
            <a:endParaRPr lang="lv-LV" sz="2000" dirty="0">
              <a:solidFill>
                <a:schemeClr val="tx1"/>
              </a:solidFill>
              <a:latin typeface="+mj-lt"/>
              <a:cs typeface="Times New Roman" panose="02020603050405020304" pitchFamily="18" charset="0"/>
            </a:endParaRPr>
          </a:p>
          <a:p>
            <a:r>
              <a:rPr lang="en-US" sz="2000" dirty="0">
                <a:solidFill>
                  <a:schemeClr val="tx1"/>
                </a:solidFill>
                <a:latin typeface="+mj-lt"/>
                <a:cs typeface="Times New Roman" panose="02020603050405020304" pitchFamily="18" charset="0"/>
              </a:rPr>
              <a:t>Special preschool education program for students with language disorders</a:t>
            </a:r>
            <a:r>
              <a:rPr lang="lv-LV" sz="2000" dirty="0">
                <a:solidFill>
                  <a:schemeClr val="tx1"/>
                </a:solidFill>
                <a:latin typeface="+mj-lt"/>
                <a:cs typeface="Times New Roman" panose="02020603050405020304" pitchFamily="18" charset="0"/>
              </a:rPr>
              <a:t>, (</a:t>
            </a:r>
            <a:r>
              <a:rPr lang="lv-LV" sz="2000" dirty="0" err="1">
                <a:solidFill>
                  <a:schemeClr val="tx1"/>
                </a:solidFill>
                <a:latin typeface="+mj-lt"/>
                <a:cs typeface="Times New Roman" panose="02020603050405020304" pitchFamily="18" charset="0"/>
              </a:rPr>
              <a:t>code</a:t>
            </a:r>
            <a:r>
              <a:rPr lang="lv-LV" sz="2000" dirty="0">
                <a:solidFill>
                  <a:schemeClr val="tx1"/>
                </a:solidFill>
                <a:latin typeface="+mj-lt"/>
                <a:cs typeface="Times New Roman" panose="02020603050405020304" pitchFamily="18" charset="0"/>
              </a:rPr>
              <a:t> 01015511) </a:t>
            </a:r>
            <a:r>
              <a:rPr lang="lv-LV" sz="2000" dirty="0" err="1">
                <a:solidFill>
                  <a:schemeClr val="tx1"/>
                </a:solidFill>
                <a:latin typeface="+mj-lt"/>
                <a:cs typeface="Times New Roman" panose="02020603050405020304" pitchFamily="18" charset="0"/>
              </a:rPr>
              <a:t>and</a:t>
            </a:r>
            <a:r>
              <a:rPr lang="lv-LV" sz="2000" dirty="0">
                <a:solidFill>
                  <a:schemeClr val="tx1"/>
                </a:solidFill>
                <a:latin typeface="+mj-lt"/>
                <a:cs typeface="Times New Roman" panose="02020603050405020304" pitchFamily="18" charset="0"/>
              </a:rPr>
              <a:t> </a:t>
            </a:r>
            <a:r>
              <a:rPr lang="en-US" sz="2000" dirty="0">
                <a:solidFill>
                  <a:schemeClr val="tx1"/>
                </a:solidFill>
                <a:latin typeface="+mj-lt"/>
                <a:cs typeface="Times New Roman" panose="02020603050405020304" pitchFamily="18" charset="0"/>
              </a:rPr>
              <a:t>Special preschool education program for students with mixed developmental delays </a:t>
            </a:r>
            <a:r>
              <a:rPr lang="lv-LV" sz="2000" dirty="0">
                <a:solidFill>
                  <a:schemeClr val="tx1"/>
                </a:solidFill>
                <a:latin typeface="+mj-lt"/>
                <a:cs typeface="Times New Roman" panose="02020603050405020304" pitchFamily="18" charset="0"/>
              </a:rPr>
              <a:t>(</a:t>
            </a:r>
            <a:r>
              <a:rPr lang="en-US" sz="2000" dirty="0">
                <a:solidFill>
                  <a:schemeClr val="tx1"/>
                </a:solidFill>
                <a:latin typeface="+mj-lt"/>
                <a:cs typeface="Times New Roman" panose="02020603050405020304" pitchFamily="18" charset="0"/>
              </a:rPr>
              <a:t>code 01015611</a:t>
            </a:r>
            <a:r>
              <a:rPr lang="lv-LV" sz="2000" dirty="0">
                <a:solidFill>
                  <a:schemeClr val="tx1"/>
                </a:solidFill>
                <a:latin typeface="+mj-lt"/>
                <a:cs typeface="Times New Roman" panose="02020603050405020304" pitchFamily="18" charset="0"/>
              </a:rPr>
              <a:t>) – 1 </a:t>
            </a:r>
            <a:r>
              <a:rPr lang="lv-LV" sz="2000" dirty="0" err="1">
                <a:solidFill>
                  <a:schemeClr val="tx1"/>
                </a:solidFill>
                <a:latin typeface="+mj-lt"/>
                <a:cs typeface="Times New Roman" panose="02020603050405020304" pitchFamily="18" charset="0"/>
              </a:rPr>
              <a:t>group</a:t>
            </a:r>
            <a:endParaRPr lang="lv-LV" sz="2000" dirty="0">
              <a:solidFill>
                <a:schemeClr val="tx1"/>
              </a:solidFill>
              <a:latin typeface="+mj-lt"/>
              <a:cs typeface="Times New Roman" panose="02020603050405020304" pitchFamily="18" charset="0"/>
            </a:endParaRPr>
          </a:p>
          <a:p>
            <a:endParaRPr lang="lv-LV" sz="2000" dirty="0">
              <a:solidFill>
                <a:schemeClr val="tx1"/>
              </a:solidFill>
              <a:latin typeface="+mj-lt"/>
              <a:cs typeface="Times New Roman" panose="02020603050405020304" pitchFamily="18" charset="0"/>
            </a:endParaRPr>
          </a:p>
          <a:p>
            <a:pPr marL="0" indent="0">
              <a:buNone/>
            </a:pPr>
            <a:endParaRPr lang="en-US" sz="2000" dirty="0">
              <a:solidFill>
                <a:schemeClr val="tx1"/>
              </a:solidFill>
              <a:latin typeface="+mj-lt"/>
              <a:cs typeface="Times New Roman" panose="02020603050405020304" pitchFamily="18" charset="0"/>
            </a:endParaRPr>
          </a:p>
        </p:txBody>
      </p:sp>
      <p:sp>
        <p:nvSpPr>
          <p:cNvPr id="4" name="Rectangle 3"/>
          <p:cNvSpPr/>
          <p:nvPr/>
        </p:nvSpPr>
        <p:spPr>
          <a:xfrm>
            <a:off x="492493" y="4581128"/>
            <a:ext cx="7848872" cy="1631216"/>
          </a:xfrm>
          <a:prstGeom prst="rect">
            <a:avLst/>
          </a:prstGeom>
        </p:spPr>
        <p:txBody>
          <a:bodyPr wrap="square">
            <a:spAutoFit/>
          </a:bodyPr>
          <a:lstStyle/>
          <a:p>
            <a:r>
              <a:rPr lang="lv-LV" sz="2000" dirty="0"/>
              <a:t>- 256 </a:t>
            </a:r>
            <a:r>
              <a:rPr lang="lv-LV" sz="2000" dirty="0" err="1"/>
              <a:t>children</a:t>
            </a:r>
            <a:r>
              <a:rPr lang="lv-LV" sz="2000" dirty="0"/>
              <a:t> </a:t>
            </a:r>
            <a:r>
              <a:rPr lang="en-US" sz="2000" dirty="0"/>
              <a:t>play, acquire knowledge, improve their language and various skills</a:t>
            </a:r>
            <a:r>
              <a:rPr lang="lv-LV" sz="2000" dirty="0"/>
              <a:t> </a:t>
            </a:r>
            <a:r>
              <a:rPr lang="lv-LV" sz="2000" dirty="0" err="1"/>
              <a:t>in</a:t>
            </a:r>
            <a:r>
              <a:rPr lang="lv-LV" sz="2000" dirty="0"/>
              <a:t> </a:t>
            </a:r>
            <a:r>
              <a:rPr lang="lv-LV" sz="2000" dirty="0" err="1"/>
              <a:t>our</a:t>
            </a:r>
            <a:r>
              <a:rPr lang="lv-LV" sz="2000" dirty="0"/>
              <a:t> </a:t>
            </a:r>
            <a:r>
              <a:rPr lang="lv-LV" sz="2000" dirty="0" err="1"/>
              <a:t>preschool</a:t>
            </a:r>
            <a:r>
              <a:rPr lang="lv-LV" sz="2000" dirty="0"/>
              <a:t> </a:t>
            </a:r>
          </a:p>
          <a:p>
            <a:r>
              <a:rPr lang="lv-LV" sz="2000" dirty="0"/>
              <a:t>-</a:t>
            </a:r>
            <a:r>
              <a:rPr lang="lv-LV" sz="2000" dirty="0" err="1"/>
              <a:t>Number</a:t>
            </a:r>
            <a:r>
              <a:rPr lang="lv-LV" sz="2000" dirty="0"/>
              <a:t> </a:t>
            </a:r>
            <a:r>
              <a:rPr lang="lv-LV" sz="2000" dirty="0" err="1"/>
              <a:t>of</a:t>
            </a:r>
            <a:r>
              <a:rPr lang="lv-LV" sz="2000" dirty="0"/>
              <a:t> </a:t>
            </a:r>
            <a:r>
              <a:rPr lang="lv-LV" sz="2000" dirty="0" err="1"/>
              <a:t>groups</a:t>
            </a:r>
            <a:r>
              <a:rPr lang="lv-LV" sz="2000" dirty="0"/>
              <a:t> -14</a:t>
            </a:r>
          </a:p>
          <a:p>
            <a:r>
              <a:rPr lang="lv-LV" sz="2000" dirty="0"/>
              <a:t>-</a:t>
            </a:r>
            <a:r>
              <a:rPr lang="en-US" sz="2000" dirty="0"/>
              <a:t>The children in the institution are cared for by </a:t>
            </a:r>
            <a:r>
              <a:rPr lang="lv-LV" sz="2000" dirty="0"/>
              <a:t>60 </a:t>
            </a:r>
            <a:r>
              <a:rPr lang="lv-LV" sz="2000" dirty="0" err="1"/>
              <a:t>staff</a:t>
            </a:r>
            <a:r>
              <a:rPr lang="en-US" sz="2000" dirty="0"/>
              <a:t> members, of which 30 are</a:t>
            </a:r>
            <a:r>
              <a:rPr lang="lv-LV" sz="2000" dirty="0"/>
              <a:t> </a:t>
            </a:r>
            <a:r>
              <a:rPr lang="lv-LV" sz="2000" dirty="0" err="1"/>
              <a:t>teachers</a:t>
            </a:r>
            <a:r>
              <a:rPr lang="en-US" sz="2000" dirty="0"/>
              <a:t>.</a:t>
            </a:r>
            <a:endParaRPr lang="lv-LV" sz="2000" dirty="0"/>
          </a:p>
        </p:txBody>
      </p:sp>
    </p:spTree>
    <p:extLst>
      <p:ext uri="{BB962C8B-B14F-4D97-AF65-F5344CB8AC3E}">
        <p14:creationId xmlns:p14="http://schemas.microsoft.com/office/powerpoint/2010/main" val="494467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60648"/>
            <a:ext cx="5978624" cy="720080"/>
          </a:xfrm>
        </p:spPr>
        <p:txBody>
          <a:bodyPr>
            <a:normAutofit/>
          </a:bodyPr>
          <a:lstStyle/>
          <a:p>
            <a:pPr algn="ctr"/>
            <a:r>
              <a:rPr lang="lv-LV" b="1" dirty="0" err="1">
                <a:latin typeface="Trebuchet MS" panose="020B0603020202020204" pitchFamily="34" charset="0"/>
                <a:cs typeface="Times New Roman" panose="02020603050405020304" pitchFamily="18" charset="0"/>
              </a:rPr>
              <a:t>Interest</a:t>
            </a:r>
            <a:r>
              <a:rPr lang="lv-LV" b="1" dirty="0">
                <a:latin typeface="Trebuchet MS" panose="020B0603020202020204" pitchFamily="34" charset="0"/>
                <a:cs typeface="Times New Roman" panose="02020603050405020304" pitchFamily="18" charset="0"/>
              </a:rPr>
              <a:t> </a:t>
            </a:r>
            <a:r>
              <a:rPr lang="lv-LV" b="1" dirty="0" err="1">
                <a:latin typeface="Trebuchet MS" panose="020B0603020202020204" pitchFamily="34" charset="0"/>
                <a:cs typeface="Times New Roman" panose="02020603050405020304" pitchFamily="18" charset="0"/>
              </a:rPr>
              <a:t>education</a:t>
            </a:r>
            <a:endParaRPr lang="ru-RU" b="1" dirty="0">
              <a:latin typeface="Trebuchet MS" panose="020B0603020202020204" pitchFamily="34" charset="0"/>
              <a:cs typeface="Times New Roman" panose="02020603050405020304" pitchFamily="18" charset="0"/>
            </a:endParaRPr>
          </a:p>
        </p:txBody>
      </p:sp>
      <p:sp>
        <p:nvSpPr>
          <p:cNvPr id="3" name="Объект 2"/>
          <p:cNvSpPr>
            <a:spLocks noGrp="1"/>
          </p:cNvSpPr>
          <p:nvPr>
            <p:ph idx="1"/>
          </p:nvPr>
        </p:nvSpPr>
        <p:spPr>
          <a:xfrm>
            <a:off x="609601" y="1268760"/>
            <a:ext cx="7994847" cy="4104456"/>
          </a:xfrm>
        </p:spPr>
        <p:txBody>
          <a:bodyPr>
            <a:normAutofit/>
          </a:bodyPr>
          <a:lstStyle/>
          <a:p>
            <a:r>
              <a:rPr lang="lv-LV" sz="2400" dirty="0">
                <a:latin typeface="+mj-lt"/>
                <a:cs typeface="Times New Roman" panose="02020603050405020304" pitchFamily="18" charset="0"/>
              </a:rPr>
              <a:t>Dance </a:t>
            </a:r>
            <a:r>
              <a:rPr lang="lv-LV" sz="2400" dirty="0" err="1">
                <a:latin typeface="+mj-lt"/>
                <a:cs typeface="Times New Roman" panose="02020603050405020304" pitchFamily="18" charset="0"/>
              </a:rPr>
              <a:t>studio</a:t>
            </a:r>
            <a:endParaRPr lang="lv-LV" sz="2400" dirty="0">
              <a:latin typeface="+mj-lt"/>
              <a:cs typeface="Times New Roman" panose="02020603050405020304" pitchFamily="18" charset="0"/>
            </a:endParaRPr>
          </a:p>
          <a:p>
            <a:r>
              <a:rPr lang="lv-LV" sz="2400" dirty="0" err="1">
                <a:latin typeface="+mj-lt"/>
                <a:cs typeface="Times New Roman" panose="02020603050405020304" pitchFamily="18" charset="0"/>
              </a:rPr>
              <a:t>English</a:t>
            </a:r>
            <a:r>
              <a:rPr lang="lv-LV" sz="2400" dirty="0">
                <a:latin typeface="+mj-lt"/>
                <a:cs typeface="Times New Roman" panose="02020603050405020304" pitchFamily="18" charset="0"/>
              </a:rPr>
              <a:t> «</a:t>
            </a:r>
            <a:r>
              <a:rPr lang="lv-LV" sz="2400" dirty="0" err="1">
                <a:latin typeface="+mj-lt"/>
                <a:cs typeface="Times New Roman" panose="02020603050405020304" pitchFamily="18" charset="0"/>
              </a:rPr>
              <a:t>Happy</a:t>
            </a:r>
            <a:r>
              <a:rPr lang="lv-LV" sz="2400" dirty="0">
                <a:latin typeface="+mj-lt"/>
                <a:cs typeface="Times New Roman" panose="02020603050405020304" pitchFamily="18" charset="0"/>
              </a:rPr>
              <a:t> </a:t>
            </a:r>
            <a:r>
              <a:rPr lang="lv-LV" sz="2400" dirty="0" err="1">
                <a:latin typeface="+mj-lt"/>
                <a:cs typeface="Times New Roman" panose="02020603050405020304" pitchFamily="18" charset="0"/>
              </a:rPr>
              <a:t>hearts</a:t>
            </a:r>
            <a:r>
              <a:rPr lang="lv-LV" sz="2400" dirty="0">
                <a:latin typeface="+mj-lt"/>
                <a:cs typeface="Times New Roman" panose="02020603050405020304" pitchFamily="18" charset="0"/>
              </a:rPr>
              <a:t>»</a:t>
            </a:r>
          </a:p>
          <a:p>
            <a:r>
              <a:rPr lang="lv-LV" sz="2400" dirty="0" err="1">
                <a:latin typeface="+mj-lt"/>
                <a:cs typeface="Times New Roman" panose="02020603050405020304" pitchFamily="18" charset="0"/>
              </a:rPr>
              <a:t>Karate</a:t>
            </a:r>
            <a:endParaRPr lang="lv-LV" sz="2400" dirty="0">
              <a:latin typeface="+mj-lt"/>
              <a:cs typeface="Times New Roman" panose="02020603050405020304" pitchFamily="18" charset="0"/>
            </a:endParaRPr>
          </a:p>
          <a:p>
            <a:r>
              <a:rPr lang="en-US" sz="2400" dirty="0">
                <a:latin typeface="+mj-lt"/>
                <a:cs typeface="Times New Roman" panose="02020603050405020304" pitchFamily="18" charset="0"/>
              </a:rPr>
              <a:t>Educational interest group "Fundamentals of ice skating and ice hockey"</a:t>
            </a:r>
            <a:endParaRPr lang="lv-LV" sz="2400" dirty="0">
              <a:latin typeface="+mj-lt"/>
              <a:cs typeface="Times New Roman" panose="02020603050405020304" pitchFamily="18" charset="0"/>
            </a:endParaRPr>
          </a:p>
          <a:p>
            <a:pPr marL="0" indent="0">
              <a:buNone/>
            </a:pPr>
            <a:endParaRPr lang="lv-LV" sz="2400" dirty="0">
              <a:latin typeface="+mj-lt"/>
              <a:cs typeface="Times New Roman" panose="02020603050405020304" pitchFamily="18" charset="0"/>
            </a:endParaRPr>
          </a:p>
          <a:p>
            <a:endParaRPr lang="ru-RU" sz="2400" b="1" dirty="0">
              <a:latin typeface="+mj-lt"/>
              <a:cs typeface="Times New Roman" panose="02020603050405020304" pitchFamily="18" charset="0"/>
            </a:endParaRPr>
          </a:p>
        </p:txBody>
      </p:sp>
    </p:spTree>
    <p:extLst>
      <p:ext uri="{BB962C8B-B14F-4D97-AF65-F5344CB8AC3E}">
        <p14:creationId xmlns:p14="http://schemas.microsoft.com/office/powerpoint/2010/main" val="61418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p:cNvSpPr/>
          <p:nvPr/>
        </p:nvSpPr>
        <p:spPr>
          <a:xfrm>
            <a:off x="2009493" y="4308941"/>
            <a:ext cx="925843" cy="925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Title 1"/>
          <p:cNvSpPr>
            <a:spLocks noGrp="1"/>
          </p:cNvSpPr>
          <p:nvPr>
            <p:ph type="title"/>
          </p:nvPr>
        </p:nvSpPr>
        <p:spPr>
          <a:xfrm>
            <a:off x="683568" y="116632"/>
            <a:ext cx="8352928" cy="761720"/>
          </a:xfrm>
        </p:spPr>
        <p:txBody>
          <a:bodyPr>
            <a:noAutofit/>
          </a:bodyPr>
          <a:lstStyle/>
          <a:p>
            <a:pPr algn="ctr"/>
            <a:r>
              <a:rPr lang="en-US" sz="2800" dirty="0">
                <a:solidFill>
                  <a:srgbClr val="0070C0"/>
                </a:solidFill>
              </a:rPr>
              <a:t>MANAGEMENT MODEL IN DAUGAVPILS 27. PRE-SCHOOL EDUCATIONAL INSTITUTION</a:t>
            </a:r>
            <a:endParaRPr lang="lv-LV" sz="2800" dirty="0">
              <a:solidFill>
                <a:srgbClr val="0070C0"/>
              </a:solidFill>
            </a:endParaRPr>
          </a:p>
        </p:txBody>
      </p:sp>
      <p:sp>
        <p:nvSpPr>
          <p:cNvPr id="4" name="Donut 3"/>
          <p:cNvSpPr/>
          <p:nvPr/>
        </p:nvSpPr>
        <p:spPr>
          <a:xfrm>
            <a:off x="971600" y="1044271"/>
            <a:ext cx="5976664" cy="5833780"/>
          </a:xfrm>
          <a:prstGeom prst="donut">
            <a:avLst>
              <a:gd name="adj" fmla="val 386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lv-LV" sz="1100">
                <a:effectLst/>
                <a:ea typeface="Calibri" panose="020F0502020204030204" pitchFamily="34" charset="0"/>
                <a:cs typeface="Times New Roman" panose="02020603050405020304" pitchFamily="18" charset="0"/>
              </a:rPr>
              <a:t>PRESCHOOL TEAM</a:t>
            </a:r>
          </a:p>
        </p:txBody>
      </p:sp>
      <p:sp>
        <p:nvSpPr>
          <p:cNvPr id="6" name="TextBox 5"/>
          <p:cNvSpPr txBox="1"/>
          <p:nvPr/>
        </p:nvSpPr>
        <p:spPr>
          <a:xfrm>
            <a:off x="2987824" y="1044271"/>
            <a:ext cx="2304256" cy="338554"/>
          </a:xfrm>
          <a:prstGeom prst="rect">
            <a:avLst/>
          </a:prstGeom>
          <a:noFill/>
        </p:spPr>
        <p:txBody>
          <a:bodyPr wrap="square" rtlCol="0">
            <a:spAutoFit/>
          </a:bodyPr>
          <a:lstStyle/>
          <a:p>
            <a:pPr algn="ctr"/>
            <a:r>
              <a:rPr lang="lv-LV" sz="1600" b="1" dirty="0"/>
              <a:t>PRESCHOOL TEAM</a:t>
            </a:r>
          </a:p>
        </p:txBody>
      </p:sp>
      <p:sp>
        <p:nvSpPr>
          <p:cNvPr id="10" name="Donut 9"/>
          <p:cNvSpPr/>
          <p:nvPr/>
        </p:nvSpPr>
        <p:spPr>
          <a:xfrm>
            <a:off x="3131840" y="3173351"/>
            <a:ext cx="1708734" cy="1696834"/>
          </a:xfrm>
          <a:prstGeom prst="donut">
            <a:avLst>
              <a:gd name="adj" fmla="val 1151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solidFill>
                <a:schemeClr val="tx1"/>
              </a:solidFill>
            </a:endParaRPr>
          </a:p>
        </p:txBody>
      </p:sp>
      <p:sp>
        <p:nvSpPr>
          <p:cNvPr id="11" name="TextBox 10"/>
          <p:cNvSpPr txBox="1"/>
          <p:nvPr/>
        </p:nvSpPr>
        <p:spPr>
          <a:xfrm>
            <a:off x="3061718" y="3188162"/>
            <a:ext cx="1799318" cy="584775"/>
          </a:xfrm>
          <a:prstGeom prst="rect">
            <a:avLst/>
          </a:prstGeom>
          <a:noFill/>
        </p:spPr>
        <p:txBody>
          <a:bodyPr wrap="square" rtlCol="0">
            <a:spAutoFit/>
          </a:bodyPr>
          <a:lstStyle/>
          <a:p>
            <a:pPr algn="ctr"/>
            <a:r>
              <a:rPr lang="lv-LV" sz="1600" b="1" dirty="0" err="1">
                <a:latin typeface="Times New Roman" panose="02020603050405020304" pitchFamily="18" charset="0"/>
                <a:cs typeface="Times New Roman" panose="02020603050405020304" pitchFamily="18" charset="0"/>
              </a:rPr>
              <a:t>Management</a:t>
            </a:r>
            <a:r>
              <a:rPr lang="lv-LV" sz="1600" b="1" dirty="0">
                <a:latin typeface="Times New Roman" panose="02020603050405020304" pitchFamily="18" charset="0"/>
                <a:cs typeface="Times New Roman" panose="02020603050405020304" pitchFamily="18" charset="0"/>
              </a:rPr>
              <a:t> </a:t>
            </a:r>
            <a:r>
              <a:rPr lang="lv-LV" sz="1600" b="1" dirty="0" err="1">
                <a:latin typeface="Times New Roman" panose="02020603050405020304" pitchFamily="18" charset="0"/>
                <a:cs typeface="Times New Roman" panose="02020603050405020304" pitchFamily="18" charset="0"/>
              </a:rPr>
              <a:t>team</a:t>
            </a:r>
            <a:endParaRPr lang="lv-LV" sz="16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358740" y="4042997"/>
            <a:ext cx="1232562" cy="338554"/>
          </a:xfrm>
          <a:prstGeom prst="rect">
            <a:avLst/>
          </a:prstGeom>
          <a:noFill/>
        </p:spPr>
        <p:txBody>
          <a:bodyPr wrap="square" rtlCol="0">
            <a:spAutoFit/>
          </a:bodyPr>
          <a:lstStyle/>
          <a:p>
            <a:pPr algn="ctr"/>
            <a:r>
              <a:rPr lang="lv-LV" sz="1600" b="1" dirty="0">
                <a:solidFill>
                  <a:srgbClr val="0070C0"/>
                </a:solidFill>
              </a:rPr>
              <a:t>DIRECTOR</a:t>
            </a:r>
          </a:p>
        </p:txBody>
      </p:sp>
      <p:sp>
        <p:nvSpPr>
          <p:cNvPr id="13" name="Oval 12"/>
          <p:cNvSpPr/>
          <p:nvPr/>
        </p:nvSpPr>
        <p:spPr>
          <a:xfrm>
            <a:off x="2239248" y="2470467"/>
            <a:ext cx="925843" cy="925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lv-LV" sz="1200" dirty="0">
              <a:solidFill>
                <a:schemeClr val="tx1"/>
              </a:solidFill>
            </a:endParaRPr>
          </a:p>
        </p:txBody>
      </p:sp>
      <p:sp>
        <p:nvSpPr>
          <p:cNvPr id="15" name="Oval 14"/>
          <p:cNvSpPr/>
          <p:nvPr/>
        </p:nvSpPr>
        <p:spPr>
          <a:xfrm>
            <a:off x="3667028" y="5128338"/>
            <a:ext cx="925843" cy="925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Oval 15"/>
          <p:cNvSpPr/>
          <p:nvPr/>
        </p:nvSpPr>
        <p:spPr>
          <a:xfrm>
            <a:off x="4260188" y="1879238"/>
            <a:ext cx="925843" cy="925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Oval 16"/>
          <p:cNvSpPr/>
          <p:nvPr/>
        </p:nvSpPr>
        <p:spPr>
          <a:xfrm>
            <a:off x="5124910" y="3814350"/>
            <a:ext cx="925843" cy="925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extBox 17"/>
          <p:cNvSpPr txBox="1"/>
          <p:nvPr/>
        </p:nvSpPr>
        <p:spPr>
          <a:xfrm>
            <a:off x="4019516" y="2154887"/>
            <a:ext cx="1636726" cy="276999"/>
          </a:xfrm>
          <a:prstGeom prst="rect">
            <a:avLst/>
          </a:prstGeom>
          <a:noFill/>
        </p:spPr>
        <p:txBody>
          <a:bodyPr wrap="square" rtlCol="0">
            <a:spAutoFit/>
          </a:bodyPr>
          <a:lstStyle/>
          <a:p>
            <a:r>
              <a:rPr lang="lv-LV" sz="1200" dirty="0"/>
              <a:t>        </a:t>
            </a:r>
            <a:r>
              <a:rPr lang="lv-LV" sz="1200" b="1" dirty="0"/>
              <a:t>STAFF</a:t>
            </a:r>
          </a:p>
        </p:txBody>
      </p:sp>
      <p:sp>
        <p:nvSpPr>
          <p:cNvPr id="19" name="TextBox 18"/>
          <p:cNvSpPr txBox="1"/>
          <p:nvPr/>
        </p:nvSpPr>
        <p:spPr>
          <a:xfrm>
            <a:off x="4889418" y="4220961"/>
            <a:ext cx="1636726" cy="276999"/>
          </a:xfrm>
          <a:prstGeom prst="rect">
            <a:avLst/>
          </a:prstGeom>
          <a:noFill/>
        </p:spPr>
        <p:txBody>
          <a:bodyPr wrap="square" rtlCol="0">
            <a:spAutoFit/>
          </a:bodyPr>
          <a:lstStyle/>
          <a:p>
            <a:r>
              <a:rPr lang="lv-LV" sz="1200" b="1" dirty="0"/>
              <a:t>SPEECH THERAPISTS</a:t>
            </a:r>
          </a:p>
        </p:txBody>
      </p:sp>
      <p:sp>
        <p:nvSpPr>
          <p:cNvPr id="20" name="TextBox 19"/>
          <p:cNvSpPr txBox="1"/>
          <p:nvPr/>
        </p:nvSpPr>
        <p:spPr>
          <a:xfrm>
            <a:off x="3667028" y="5517485"/>
            <a:ext cx="1636726" cy="276999"/>
          </a:xfrm>
          <a:prstGeom prst="rect">
            <a:avLst/>
          </a:prstGeom>
          <a:noFill/>
        </p:spPr>
        <p:txBody>
          <a:bodyPr wrap="square" rtlCol="0">
            <a:spAutoFit/>
          </a:bodyPr>
          <a:lstStyle/>
          <a:p>
            <a:r>
              <a:rPr lang="lv-LV" sz="1200" b="1" dirty="0"/>
              <a:t>TEACHERS</a:t>
            </a:r>
          </a:p>
        </p:txBody>
      </p:sp>
      <p:sp>
        <p:nvSpPr>
          <p:cNvPr id="21" name="TextBox 20"/>
          <p:cNvSpPr txBox="1"/>
          <p:nvPr/>
        </p:nvSpPr>
        <p:spPr>
          <a:xfrm>
            <a:off x="1635597" y="4472152"/>
            <a:ext cx="1636726" cy="646331"/>
          </a:xfrm>
          <a:prstGeom prst="rect">
            <a:avLst/>
          </a:prstGeom>
          <a:noFill/>
        </p:spPr>
        <p:txBody>
          <a:bodyPr wrap="square" rtlCol="0">
            <a:spAutoFit/>
          </a:bodyPr>
          <a:lstStyle/>
          <a:p>
            <a:pPr algn="ctr"/>
            <a:r>
              <a:rPr lang="lv-LV" sz="1200" b="1" dirty="0"/>
              <a:t>EDUCATIONAL TECHNOLOGY MENTORS</a:t>
            </a:r>
          </a:p>
        </p:txBody>
      </p:sp>
      <p:sp>
        <p:nvSpPr>
          <p:cNvPr id="22" name="TextBox 21"/>
          <p:cNvSpPr txBox="1"/>
          <p:nvPr/>
        </p:nvSpPr>
        <p:spPr>
          <a:xfrm>
            <a:off x="2207683" y="2803391"/>
            <a:ext cx="1486091" cy="276999"/>
          </a:xfrm>
          <a:prstGeom prst="rect">
            <a:avLst/>
          </a:prstGeom>
          <a:noFill/>
        </p:spPr>
        <p:txBody>
          <a:bodyPr wrap="square" rtlCol="0">
            <a:spAutoFit/>
          </a:bodyPr>
          <a:lstStyle/>
          <a:p>
            <a:r>
              <a:rPr lang="lv-LV" sz="1200" b="1" dirty="0"/>
              <a:t>TEACHERS</a:t>
            </a:r>
          </a:p>
        </p:txBody>
      </p:sp>
      <p:sp>
        <p:nvSpPr>
          <p:cNvPr id="23" name="Left-Right Arrow 22"/>
          <p:cNvSpPr/>
          <p:nvPr/>
        </p:nvSpPr>
        <p:spPr>
          <a:xfrm rot="6189502">
            <a:off x="2169095" y="3798599"/>
            <a:ext cx="635420" cy="638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Left-Right Arrow 23"/>
          <p:cNvSpPr/>
          <p:nvPr/>
        </p:nvSpPr>
        <p:spPr>
          <a:xfrm rot="2987240" flipV="1">
            <a:off x="2795436" y="3434421"/>
            <a:ext cx="635420" cy="600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5" name="Left-Right Arrow 24"/>
          <p:cNvSpPr/>
          <p:nvPr/>
        </p:nvSpPr>
        <p:spPr>
          <a:xfrm rot="2147057">
            <a:off x="2894038" y="5243458"/>
            <a:ext cx="635420" cy="638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Left-Right Arrow 25"/>
          <p:cNvSpPr/>
          <p:nvPr/>
        </p:nvSpPr>
        <p:spPr>
          <a:xfrm rot="18887951">
            <a:off x="4668334" y="5204974"/>
            <a:ext cx="635420" cy="638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Left-Right Arrow 26"/>
          <p:cNvSpPr/>
          <p:nvPr/>
        </p:nvSpPr>
        <p:spPr>
          <a:xfrm rot="3440511" flipV="1">
            <a:off x="4907551" y="3134321"/>
            <a:ext cx="635420" cy="5214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8" name="Left-Right Arrow 27"/>
          <p:cNvSpPr/>
          <p:nvPr/>
        </p:nvSpPr>
        <p:spPr>
          <a:xfrm rot="20043188" flipV="1">
            <a:off x="3218665" y="2448478"/>
            <a:ext cx="635420" cy="457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0" name="Left-Right Arrow 29"/>
          <p:cNvSpPr/>
          <p:nvPr/>
        </p:nvSpPr>
        <p:spPr>
          <a:xfrm rot="19758733" flipV="1">
            <a:off x="2759794" y="4388903"/>
            <a:ext cx="635420" cy="457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1" name="Left-Right Arrow 30"/>
          <p:cNvSpPr/>
          <p:nvPr/>
        </p:nvSpPr>
        <p:spPr>
          <a:xfrm rot="603792">
            <a:off x="4689909" y="4140085"/>
            <a:ext cx="635420" cy="638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2" name="Left-Right Arrow 31"/>
          <p:cNvSpPr/>
          <p:nvPr/>
        </p:nvSpPr>
        <p:spPr>
          <a:xfrm rot="6506843">
            <a:off x="3965807" y="2971414"/>
            <a:ext cx="635420" cy="6388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3" name="Left-Right Arrow 32"/>
          <p:cNvSpPr/>
          <p:nvPr/>
        </p:nvSpPr>
        <p:spPr>
          <a:xfrm rot="15891943" flipV="1">
            <a:off x="3771042" y="4993867"/>
            <a:ext cx="635420" cy="4572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6" name="Left-Right Arrow 35"/>
          <p:cNvSpPr/>
          <p:nvPr/>
        </p:nvSpPr>
        <p:spPr>
          <a:xfrm rot="14805686" flipV="1">
            <a:off x="2204831" y="4379018"/>
            <a:ext cx="2101603" cy="4571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7" name="TextBox 36"/>
          <p:cNvSpPr txBox="1"/>
          <p:nvPr/>
        </p:nvSpPr>
        <p:spPr>
          <a:xfrm>
            <a:off x="5759528" y="4878990"/>
            <a:ext cx="1783790" cy="923330"/>
          </a:xfrm>
          <a:prstGeom prst="wedgeRectCallout">
            <a:avLst>
              <a:gd name="adj1" fmla="val -147089"/>
              <a:gd name="adj2" fmla="val -142921"/>
            </a:avLst>
          </a:prstGeom>
          <a:solidFill>
            <a:srgbClr val="FFC000"/>
          </a:solidFill>
        </p:spPr>
        <p:txBody>
          <a:bodyPr wrap="square" rtlCol="0">
            <a:spAutoFit/>
          </a:bodyPr>
          <a:lstStyle/>
          <a:p>
            <a:r>
              <a:rPr lang="lv-LV" dirty="0"/>
              <a:t>-</a:t>
            </a:r>
            <a:r>
              <a:rPr lang="lv-LV" sz="1200" dirty="0"/>
              <a:t>DEPUTY OF DIRECTOR</a:t>
            </a:r>
          </a:p>
          <a:p>
            <a:r>
              <a:rPr lang="lv-LV" sz="1200" dirty="0"/>
              <a:t>- MANAGER</a:t>
            </a:r>
          </a:p>
          <a:p>
            <a:r>
              <a:rPr lang="lv-LV" sz="1200" dirty="0"/>
              <a:t>-NURSE</a:t>
            </a:r>
          </a:p>
          <a:p>
            <a:r>
              <a:rPr lang="lv-LV" sz="1200" dirty="0"/>
              <a:t>-SECRETARY</a:t>
            </a:r>
          </a:p>
        </p:txBody>
      </p:sp>
      <p:sp>
        <p:nvSpPr>
          <p:cNvPr id="34" name="TextBox 33">
            <a:extLst>
              <a:ext uri="{FF2B5EF4-FFF2-40B4-BE49-F238E27FC236}">
                <a16:creationId xmlns:a16="http://schemas.microsoft.com/office/drawing/2014/main" id="{0585DECE-7621-4034-AAC6-DB0A50A5875D}"/>
              </a:ext>
            </a:extLst>
          </p:cNvPr>
          <p:cNvSpPr txBox="1"/>
          <p:nvPr/>
        </p:nvSpPr>
        <p:spPr>
          <a:xfrm rot="5400000">
            <a:off x="4519894" y="3279784"/>
            <a:ext cx="4586438" cy="369332"/>
          </a:xfrm>
          <a:prstGeom prst="rect">
            <a:avLst/>
          </a:prstGeom>
          <a:noFill/>
        </p:spPr>
        <p:txBody>
          <a:bodyPr wrap="square">
            <a:spAutoFit/>
          </a:bodyPr>
          <a:lstStyle/>
          <a:p>
            <a:pPr algn="ctr"/>
            <a:r>
              <a:rPr lang="lv-LV" sz="1800" b="1" dirty="0"/>
              <a:t>PRESCHOOL TEAM</a:t>
            </a:r>
          </a:p>
        </p:txBody>
      </p:sp>
      <p:sp>
        <p:nvSpPr>
          <p:cNvPr id="39" name="TextBox 38">
            <a:extLst>
              <a:ext uri="{FF2B5EF4-FFF2-40B4-BE49-F238E27FC236}">
                <a16:creationId xmlns:a16="http://schemas.microsoft.com/office/drawing/2014/main" id="{EE3ACFBB-B7AA-4745-843E-72F66716B58C}"/>
              </a:ext>
            </a:extLst>
          </p:cNvPr>
          <p:cNvSpPr txBox="1"/>
          <p:nvPr/>
        </p:nvSpPr>
        <p:spPr>
          <a:xfrm>
            <a:off x="1639700" y="6423991"/>
            <a:ext cx="4586438" cy="369332"/>
          </a:xfrm>
          <a:prstGeom prst="rect">
            <a:avLst/>
          </a:prstGeom>
          <a:noFill/>
        </p:spPr>
        <p:txBody>
          <a:bodyPr wrap="square">
            <a:spAutoFit/>
          </a:bodyPr>
          <a:lstStyle/>
          <a:p>
            <a:pPr algn="ctr"/>
            <a:r>
              <a:rPr lang="lv-LV" sz="1800" b="1" dirty="0"/>
              <a:t>PRESCHOOL TEAM</a:t>
            </a:r>
          </a:p>
        </p:txBody>
      </p:sp>
      <p:sp>
        <p:nvSpPr>
          <p:cNvPr id="40" name="TextBox 39">
            <a:extLst>
              <a:ext uri="{FF2B5EF4-FFF2-40B4-BE49-F238E27FC236}">
                <a16:creationId xmlns:a16="http://schemas.microsoft.com/office/drawing/2014/main" id="{075098A5-B760-4AE4-849B-206E485CB538}"/>
              </a:ext>
            </a:extLst>
          </p:cNvPr>
          <p:cNvSpPr txBox="1"/>
          <p:nvPr/>
        </p:nvSpPr>
        <p:spPr>
          <a:xfrm rot="16200000">
            <a:off x="-1204886" y="3541792"/>
            <a:ext cx="4586438" cy="369332"/>
          </a:xfrm>
          <a:prstGeom prst="rect">
            <a:avLst/>
          </a:prstGeom>
          <a:noFill/>
        </p:spPr>
        <p:txBody>
          <a:bodyPr wrap="square">
            <a:spAutoFit/>
          </a:bodyPr>
          <a:lstStyle/>
          <a:p>
            <a:pPr algn="ctr"/>
            <a:r>
              <a:rPr lang="lv-LV" sz="1800" b="1" dirty="0"/>
              <a:t>PRESCHOOL TEAM</a:t>
            </a:r>
          </a:p>
        </p:txBody>
      </p:sp>
    </p:spTree>
    <p:extLst>
      <p:ext uri="{BB962C8B-B14F-4D97-AF65-F5344CB8AC3E}">
        <p14:creationId xmlns:p14="http://schemas.microsoft.com/office/powerpoint/2010/main" val="1697575700"/>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29E10E7-7454-4191-A4C6-F63508B332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6207</TotalTime>
  <Words>888</Words>
  <Application>Microsoft Office PowerPoint</Application>
  <PresentationFormat>Slaidrāde ekrānā (4:3)</PresentationFormat>
  <Paragraphs>173</Paragraphs>
  <Slides>39</Slides>
  <Notes>2</Notes>
  <HiddenSlides>0</HiddenSlides>
  <MMClips>0</MMClips>
  <ScaleCrop>false</ScaleCrop>
  <HeadingPairs>
    <vt:vector size="6" baseType="variant">
      <vt:variant>
        <vt:lpstr>Lietotie fonti</vt:lpstr>
      </vt:variant>
      <vt:variant>
        <vt:i4>9</vt:i4>
      </vt:variant>
      <vt:variant>
        <vt:lpstr>Dizains</vt:lpstr>
      </vt:variant>
      <vt:variant>
        <vt:i4>1</vt:i4>
      </vt:variant>
      <vt:variant>
        <vt:lpstr>Slaidu virsraksti</vt:lpstr>
      </vt:variant>
      <vt:variant>
        <vt:i4>39</vt:i4>
      </vt:variant>
    </vt:vector>
  </HeadingPairs>
  <TitlesOfParts>
    <vt:vector size="49" baseType="lpstr">
      <vt:lpstr>Arial</vt:lpstr>
      <vt:lpstr>Assistant</vt:lpstr>
      <vt:lpstr>Calibri</vt:lpstr>
      <vt:lpstr>Nunito</vt:lpstr>
      <vt:lpstr>Open Sans</vt:lpstr>
      <vt:lpstr>Roboto Condensed Light</vt:lpstr>
      <vt:lpstr>Times New Roman</vt:lpstr>
      <vt:lpstr>Trebuchet MS</vt:lpstr>
      <vt:lpstr>Wingdings 3</vt:lpstr>
      <vt:lpstr>Грань</vt:lpstr>
      <vt:lpstr>   DAUGAVPILS  preschool Nr 27 “My ladybird” Latvia </vt:lpstr>
      <vt:lpstr>Our preschool was founded in 1973</vt:lpstr>
      <vt:lpstr>In 2014, the project of increasing the energy efficiency of the institution was implemented - the preschool was renovated</vt:lpstr>
      <vt:lpstr>In 2019, children's playground was installed on the territory of the preschool</vt:lpstr>
      <vt:lpstr>Consolidation of preschools 2023./2024</vt:lpstr>
      <vt:lpstr>Preschool webpage www.manamarite.lv</vt:lpstr>
      <vt:lpstr>Daugavpils 27th preschool  implements programs:</vt:lpstr>
      <vt:lpstr>Interest education</vt:lpstr>
      <vt:lpstr>MANAGEMENT MODEL IN DAUGAVPILS 27. PRE-SCHOOL EDUCATIONAL INSTITUTION</vt:lpstr>
      <vt:lpstr>Preschool’s vision and mission</vt:lpstr>
      <vt:lpstr>Preschool values </vt:lpstr>
      <vt:lpstr>Preschool’s priorities</vt:lpstr>
      <vt:lpstr>In 2016, the status of "Health-promoting institution" was granted</vt:lpstr>
      <vt:lpstr>COMPLEX OF HEALTH PROMOTING EVENTS -Activities for students   -Activities for parents of students  - Activities for employees of the preschool</vt:lpstr>
      <vt:lpstr>From 2017 preschool implements the PBS program (POSITIVE BEHAVIOUR SUPPORT)</vt:lpstr>
      <vt:lpstr>PowerPoint prezentācija</vt:lpstr>
      <vt:lpstr>Implementation of the SEM program in 2022/2023 SOCIAL-EMOTIONAL TRAINING</vt:lpstr>
      <vt:lpstr>Collaboration partners</vt:lpstr>
      <vt:lpstr>Participation in Erasmus+ projects</vt:lpstr>
      <vt:lpstr>Project DEHORS outputs</vt:lpstr>
      <vt:lpstr>INTERACTIVE MAP     </vt:lpstr>
      <vt:lpstr>LEARNING PATHWAYS</vt:lpstr>
      <vt:lpstr>MUD KITCHEN AND MUSICAL WALL</vt:lpstr>
      <vt:lpstr>Project QUED outputs</vt:lpstr>
      <vt:lpstr>Digital tools available at Daugavpils 27th preschool </vt:lpstr>
      <vt:lpstr>Digital tools available at Daugavpils 27th preschool </vt:lpstr>
      <vt:lpstr>Digital tools available at Daugavpils 27th preschool </vt:lpstr>
      <vt:lpstr>Pedagogical training in digital technology workshops and during meetings of project partners</vt:lpstr>
      <vt:lpstr>Professional support available to educators</vt:lpstr>
      <vt:lpstr>ORE project outputs</vt:lpstr>
      <vt:lpstr>PowerPoint prezentācija</vt:lpstr>
      <vt:lpstr>How does goal setting work in our preschool? Priorities are reflected in the school year calendar</vt:lpstr>
      <vt:lpstr>PowerPoint prezentācija</vt:lpstr>
      <vt:lpstr>PowerPoint prezentācija</vt:lpstr>
      <vt:lpstr>PowerPoint prezentācija</vt:lpstr>
      <vt:lpstr>INTEGRATION OF THE STEAM APPROACH IN THE LEARNING PROCESS. STEAM DAY</vt:lpstr>
      <vt:lpstr>PowerPoint prezentācija</vt:lpstr>
      <vt:lpstr>PowerPoint prezentācija</vt:lpstr>
      <vt:lpstr>Thank you for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Daugavpils pilsētas 27.pirmsskolas izglītības iestāde</dc:title>
  <dc:creator>Julija</dc:creator>
  <cp:keywords/>
  <dc:description>Шаблон оформления
Корпорация Майкрософт</dc:description>
  <cp:lastModifiedBy>Julija Sivacova</cp:lastModifiedBy>
  <cp:revision>162</cp:revision>
  <dcterms:created xsi:type="dcterms:W3CDTF">2017-08-22T13:44:10Z</dcterms:created>
  <dcterms:modified xsi:type="dcterms:W3CDTF">2025-02-12T13:18:11Z</dcterms:modified>
  <cp:category>Шаблон оформления</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TC019087049991</vt:lpwstr>
  </property>
</Properties>
</file>